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4" r:id="rId36"/>
    <p:sldId id="293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D435-F18E-45CA-B8F8-2D91427FBA5A}" type="datetimeFigureOut">
              <a:rPr lang="sr-Latn-CS" smtClean="0"/>
              <a:pPr/>
              <a:t>27.4.2013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63B3C-E898-49E9-A4C6-E8A5E7C08BCB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Savremene tehnologije spajanja materijala 2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Režimi EPP zavarivanja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Na promenu oblika i dimenzija poprečnog preseka šava utiču sledeći parametri: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1. Struja zavarivanja</a:t>
            </a:r>
          </a:p>
          <a:p>
            <a:pPr>
              <a:buNone/>
            </a:pPr>
            <a:r>
              <a:rPr lang="sr-Latn-CS" dirty="0" smtClean="0"/>
              <a:t>2. Gustina struje zavarivanja</a:t>
            </a:r>
          </a:p>
          <a:p>
            <a:pPr>
              <a:buNone/>
            </a:pPr>
            <a:r>
              <a:rPr lang="sr-Latn-CS" dirty="0" smtClean="0"/>
              <a:t>3. Napon luka</a:t>
            </a:r>
          </a:p>
          <a:p>
            <a:pPr>
              <a:buNone/>
            </a:pPr>
            <a:r>
              <a:rPr lang="sr-Latn-CS" dirty="0" smtClean="0"/>
              <a:t>4. Brzina zavarivanja</a:t>
            </a:r>
          </a:p>
          <a:p>
            <a:pPr>
              <a:buNone/>
            </a:pPr>
            <a:r>
              <a:rPr lang="sr-Latn-CS" dirty="0" smtClean="0"/>
              <a:t>5. Nagib elektrode</a:t>
            </a:r>
          </a:p>
          <a:p>
            <a:pPr>
              <a:buNone/>
            </a:pPr>
            <a:r>
              <a:rPr lang="sr-Latn-CS" dirty="0" smtClean="0"/>
              <a:t>6. Nagib proizvoda</a:t>
            </a:r>
          </a:p>
          <a:p>
            <a:pPr>
              <a:buNone/>
            </a:pPr>
            <a:r>
              <a:rPr lang="sr-Latn-CS" dirty="0" smtClean="0"/>
              <a:t>7. Vrsta struje i praška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 smtClean="0"/>
              <a:t>Struja zavarivanja:</a:t>
            </a:r>
          </a:p>
          <a:p>
            <a:pPr>
              <a:buFontTx/>
              <a:buChar char="-"/>
            </a:pPr>
            <a:r>
              <a:rPr lang="sr-Latn-CS" dirty="0" smtClean="0"/>
              <a:t>Što je jača struja zavarivanja, već je količina toplote, veći je pritisak gasova i veće duvanje luka.</a:t>
            </a:r>
          </a:p>
          <a:p>
            <a:pPr>
              <a:buFontTx/>
              <a:buChar char="-"/>
            </a:pPr>
            <a:r>
              <a:rPr lang="sr-Latn-CS" dirty="0" smtClean="0"/>
              <a:t>Raste dubina uvara h</a:t>
            </a:r>
            <a:r>
              <a:rPr lang="sr-Latn-CS" baseline="-25000" dirty="0" smtClean="0"/>
              <a:t>u</a:t>
            </a:r>
            <a:r>
              <a:rPr lang="sr-Latn-CS" dirty="0" smtClean="0"/>
              <a:t> - u većom meri, širina (b) i nadvišenje (c) – u manjoj meri.</a:t>
            </a:r>
          </a:p>
          <a:p>
            <a:pPr>
              <a:buFontTx/>
              <a:buChar char="-"/>
            </a:pPr>
            <a:r>
              <a:rPr lang="sr-Latn-CS" dirty="0" smtClean="0"/>
              <a:t>Koeficijent uvara </a:t>
            </a:r>
            <a:r>
              <a:rPr lang="el-GR" dirty="0" smtClean="0">
                <a:latin typeface="Arial"/>
                <a:cs typeface="Arial"/>
              </a:rPr>
              <a:t>ψ</a:t>
            </a:r>
            <a:r>
              <a:rPr lang="sr-Latn-CS" baseline="-25000" dirty="0" smtClean="0">
                <a:latin typeface="Arial"/>
                <a:cs typeface="Arial"/>
              </a:rPr>
              <a:t>u </a:t>
            </a:r>
            <a:r>
              <a:rPr lang="sr-Latn-CS" dirty="0" smtClean="0">
                <a:latin typeface="Arial"/>
                <a:cs typeface="Arial"/>
              </a:rPr>
              <a:t> </a:t>
            </a:r>
            <a:r>
              <a:rPr lang="sr-Latn-CS" sz="2800" dirty="0" smtClean="0">
                <a:latin typeface="Arial"/>
                <a:cs typeface="Arial"/>
              </a:rPr>
              <a:t>se smanjuje, šav dobija sledeći oblik:</a:t>
            </a:r>
            <a:endParaRPr lang="sr-Latn-C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2608857" y="4719251"/>
            <a:ext cx="3998398" cy="210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Dijagram zavisnosti b, c, h</a:t>
            </a:r>
            <a:r>
              <a:rPr lang="sr-Latn-CS" baseline="-25000" dirty="0" smtClean="0"/>
              <a:t>u</a:t>
            </a:r>
            <a:r>
              <a:rPr lang="sr-Latn-CS" dirty="0" smtClean="0"/>
              <a:t> od struje zavarivanja:</a:t>
            </a:r>
            <a:endParaRPr lang="sr-Latn-C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4971169" y="4529527"/>
            <a:ext cx="3883409" cy="211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609600" y="2057400"/>
            <a:ext cx="4267200" cy="4448464"/>
            <a:chOff x="609600" y="2057400"/>
            <a:chExt cx="4267200" cy="444846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2133600"/>
              <a:ext cx="4267200" cy="4372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2438400" y="2057400"/>
              <a:ext cx="1121979" cy="749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sr-Latn-CS" dirty="0" smtClean="0"/>
              <a:t>Promena oblika šava povećanjem struje zavarivanja:</a:t>
            </a:r>
            <a:endParaRPr lang="sr-Latn-C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14600"/>
            <a:ext cx="4724400" cy="149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057400" y="2590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u="sng" dirty="0" smtClean="0"/>
              <a:t>Gustina struje zavarivanja:</a:t>
            </a:r>
          </a:p>
          <a:p>
            <a:pPr>
              <a:buFontTx/>
              <a:buChar char="-"/>
            </a:pPr>
            <a:r>
              <a:rPr lang="sr-Latn-CS" dirty="0" smtClean="0"/>
              <a:t>Smanjenje prečnika elektrodne žice za istu jačinu struje uzrokuje povećanje gustine struje zavarivanja.</a:t>
            </a:r>
          </a:p>
          <a:p>
            <a:pPr>
              <a:buFontTx/>
              <a:buChar char="-"/>
            </a:pPr>
            <a:r>
              <a:rPr lang="sr-Latn-CS" dirty="0" smtClean="0"/>
              <a:t>Time se povećava dubina</a:t>
            </a:r>
          </a:p>
          <a:p>
            <a:pPr>
              <a:buNone/>
            </a:pPr>
            <a:r>
              <a:rPr lang="sr-Latn-CS" dirty="0" smtClean="0"/>
              <a:t>	uvara h</a:t>
            </a:r>
            <a:r>
              <a:rPr lang="sr-Latn-CS" baseline="-25000" dirty="0" smtClean="0"/>
              <a:t>u</a:t>
            </a:r>
            <a:r>
              <a:rPr lang="sr-Latn-CS" dirty="0" smtClean="0"/>
              <a:t> i nadvišenje c, a</a:t>
            </a:r>
          </a:p>
          <a:p>
            <a:pPr>
              <a:buNone/>
            </a:pPr>
            <a:r>
              <a:rPr lang="sr-Latn-CS" dirty="0" smtClean="0"/>
              <a:t>	smanjuje širina šava b:</a:t>
            </a:r>
            <a:endParaRPr lang="sr-Latn-CS" dirty="0"/>
          </a:p>
        </p:txBody>
      </p:sp>
      <p:grpSp>
        <p:nvGrpSpPr>
          <p:cNvPr id="7" name="Group 6"/>
          <p:cNvGrpSpPr/>
          <p:nvPr/>
        </p:nvGrpSpPr>
        <p:grpSpPr>
          <a:xfrm>
            <a:off x="4267200" y="2362200"/>
            <a:ext cx="4648200" cy="4495800"/>
            <a:chOff x="2209800" y="2667000"/>
            <a:chExt cx="4419600" cy="41148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1800" y="2895600"/>
              <a:ext cx="3581400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5562600" y="2667000"/>
              <a:ext cx="1066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19600" y="2895600"/>
              <a:ext cx="1066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09800" y="6096000"/>
              <a:ext cx="1066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1003759" y="4824340"/>
            <a:ext cx="3365587" cy="183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 smtClean="0"/>
              <a:t>Napon luka:</a:t>
            </a:r>
          </a:p>
          <a:p>
            <a:pPr>
              <a:buFontTx/>
              <a:buChar char="-"/>
            </a:pPr>
            <a:r>
              <a:rPr lang="sr-Latn-CS" dirty="0" smtClean="0"/>
              <a:t>Što je luk duži, veći je i napon luka, kao i toplota koja se troši na topljenje žice i praha.</a:t>
            </a:r>
          </a:p>
          <a:p>
            <a:pPr>
              <a:buFontTx/>
              <a:buChar char="-"/>
            </a:pPr>
            <a:r>
              <a:rPr lang="sr-Latn-CS" dirty="0" smtClean="0"/>
              <a:t>Time se smanjuje uvar </a:t>
            </a:r>
          </a:p>
          <a:p>
            <a:pPr>
              <a:buNone/>
            </a:pPr>
            <a:r>
              <a:rPr lang="sr-Latn-CS" dirty="0" smtClean="0"/>
              <a:t>	h</a:t>
            </a:r>
            <a:r>
              <a:rPr lang="sr-Latn-CS" baseline="-25000" dirty="0" smtClean="0"/>
              <a:t>u</a:t>
            </a:r>
            <a:r>
              <a:rPr lang="sr-Latn-CS" dirty="0" smtClean="0"/>
              <a:t> i širina b, a smanjuje</a:t>
            </a:r>
          </a:p>
          <a:p>
            <a:pPr>
              <a:buNone/>
            </a:pPr>
            <a:r>
              <a:rPr lang="sr-Latn-CS" dirty="0" smtClean="0"/>
              <a:t>	nadvišenje c.</a:t>
            </a:r>
          </a:p>
          <a:p>
            <a:pPr>
              <a:buFontTx/>
              <a:buChar char="-"/>
            </a:pPr>
            <a:endParaRPr lang="sr-Latn-C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629503" y="4907023"/>
            <a:ext cx="3524390" cy="19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4724400" y="2590800"/>
            <a:ext cx="4267200" cy="4267200"/>
            <a:chOff x="4724400" y="2590800"/>
            <a:chExt cx="4267200" cy="4267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2590800"/>
              <a:ext cx="41148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4724400" y="6400800"/>
              <a:ext cx="685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0400" y="2590800"/>
              <a:ext cx="685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67400" y="64770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Promena oblika šava povećanjem napona luka:</a:t>
            </a:r>
          </a:p>
          <a:p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62200"/>
            <a:ext cx="5067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81200" y="2362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u="sng" dirty="0" smtClean="0"/>
              <a:t>Brzina zavarivanja</a:t>
            </a:r>
            <a:r>
              <a:rPr lang="sr-Latn-CS" dirty="0" smtClean="0"/>
              <a:t>:</a:t>
            </a:r>
          </a:p>
          <a:p>
            <a:pPr>
              <a:buFontTx/>
              <a:buChar char="-"/>
            </a:pPr>
            <a:r>
              <a:rPr lang="sr-Latn-CS" dirty="0" smtClean="0"/>
              <a:t>Povećanjem brzine zavarivanja se skraćuje toplotno dejstvo luka na materijal.</a:t>
            </a:r>
          </a:p>
          <a:p>
            <a:pPr>
              <a:buFontTx/>
              <a:buChar char="-"/>
            </a:pPr>
            <a:r>
              <a:rPr lang="sr-Latn-CS" dirty="0" smtClean="0"/>
              <a:t>To dovodi do smanjenja </a:t>
            </a:r>
          </a:p>
          <a:p>
            <a:pPr>
              <a:buNone/>
            </a:pPr>
            <a:r>
              <a:rPr lang="sr-Latn-CS" dirty="0" smtClean="0"/>
              <a:t>	širine šava b i u manjoj </a:t>
            </a:r>
          </a:p>
          <a:p>
            <a:pPr>
              <a:buNone/>
            </a:pPr>
            <a:r>
              <a:rPr lang="sr-Latn-CS" dirty="0" smtClean="0"/>
              <a:t>	meri nadvišenja c i </a:t>
            </a:r>
          </a:p>
          <a:p>
            <a:pPr>
              <a:buNone/>
            </a:pPr>
            <a:r>
              <a:rPr lang="sr-Latn-CS" dirty="0" smtClean="0"/>
              <a:t>	dubine uvara h</a:t>
            </a:r>
            <a:r>
              <a:rPr lang="sr-Latn-CS" baseline="-25000" dirty="0" smtClean="0"/>
              <a:t>u</a:t>
            </a:r>
            <a:r>
              <a:rPr lang="sr-Latn-CS" dirty="0" smtClean="0"/>
              <a:t>.</a:t>
            </a:r>
            <a:endParaRPr lang="sr-Latn-CS" dirty="0"/>
          </a:p>
        </p:txBody>
      </p:sp>
      <p:grpSp>
        <p:nvGrpSpPr>
          <p:cNvPr id="6" name="Group 5"/>
          <p:cNvGrpSpPr/>
          <p:nvPr/>
        </p:nvGrpSpPr>
        <p:grpSpPr>
          <a:xfrm>
            <a:off x="4641272" y="2895600"/>
            <a:ext cx="4502728" cy="3962401"/>
            <a:chOff x="4641272" y="2895600"/>
            <a:chExt cx="4502728" cy="396240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1272" y="3048001"/>
              <a:ext cx="4502728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010400" y="2895600"/>
              <a:ext cx="21336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726320" y="4831209"/>
            <a:ext cx="3524390" cy="19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Promena oblika šava povećanjem napona luka:</a:t>
            </a:r>
          </a:p>
          <a:p>
            <a:endParaRPr lang="sr-Latn-CS" dirty="0"/>
          </a:p>
        </p:txBody>
      </p:sp>
      <p:grpSp>
        <p:nvGrpSpPr>
          <p:cNvPr id="6" name="Group 5"/>
          <p:cNvGrpSpPr/>
          <p:nvPr/>
        </p:nvGrpSpPr>
        <p:grpSpPr>
          <a:xfrm>
            <a:off x="1828800" y="2057400"/>
            <a:ext cx="4876800" cy="1600200"/>
            <a:chOff x="1828800" y="2057400"/>
            <a:chExt cx="4876800" cy="1600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6480" y="2438400"/>
              <a:ext cx="438912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1828800" y="20574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u="sng" dirty="0" smtClean="0"/>
              <a:t>Nagib elektrode</a:t>
            </a:r>
            <a:r>
              <a:rPr lang="sr-Latn-CS" dirty="0" smtClean="0"/>
              <a:t>:</a:t>
            </a:r>
          </a:p>
          <a:p>
            <a:pPr>
              <a:buFontTx/>
              <a:buChar char="-"/>
            </a:pPr>
            <a:r>
              <a:rPr lang="sr-Latn-CS" dirty="0" smtClean="0"/>
              <a:t>Nagib elektrodne žice može biti vertikalan, sa uglom napred i uglom nazad.</a:t>
            </a:r>
          </a:p>
          <a:p>
            <a:pPr>
              <a:buFontTx/>
              <a:buChar char="-"/>
            </a:pPr>
            <a:r>
              <a:rPr lang="sr-Latn-CS" dirty="0" smtClean="0"/>
              <a:t>Ugao napred: zagrevanje metala ispred luka, a istiskivanje rastopa je smanjeno – povećanje širine šava b, a dubina uvara h</a:t>
            </a:r>
            <a:r>
              <a:rPr lang="sr-Latn-CS" baseline="-25000" dirty="0" smtClean="0"/>
              <a:t>u</a:t>
            </a:r>
            <a:r>
              <a:rPr lang="sr-Latn-CS" dirty="0" smtClean="0"/>
              <a:t> i nadvišenje</a:t>
            </a:r>
          </a:p>
          <a:p>
            <a:pPr>
              <a:buNone/>
            </a:pPr>
            <a:r>
              <a:rPr lang="sr-Latn-CS" dirty="0" smtClean="0"/>
              <a:t>	c se smanjuju.</a:t>
            </a:r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693368" y="4555753"/>
            <a:ext cx="6887950" cy="200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Proračun parametara režima zavarivanja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Latn-CS" dirty="0" smtClean="0"/>
              <a:t>Režimi ručnog elektrolučnog zavarivanja (REL, E postupak)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Režimi EPP zavarivanja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Režimi MAG zavarivanja</a:t>
            </a:r>
            <a:endParaRPr lang="sr-Latn-CS" dirty="0"/>
          </a:p>
        </p:txBody>
      </p:sp>
      <p:sp>
        <p:nvSpPr>
          <p:cNvPr id="4" name="Oval 3"/>
          <p:cNvSpPr/>
          <p:nvPr/>
        </p:nvSpPr>
        <p:spPr>
          <a:xfrm>
            <a:off x="76200" y="3581400"/>
            <a:ext cx="502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dirty="0" smtClean="0"/>
              <a:t>Ugao nazad se ređe primenjuje – intenzivno je istiskivanje rastopa, a dubina uvara h</a:t>
            </a:r>
            <a:r>
              <a:rPr lang="sr-Latn-CS" baseline="-25000" dirty="0" smtClean="0"/>
              <a:t>u</a:t>
            </a:r>
            <a:r>
              <a:rPr lang="sr-Latn-CS" dirty="0" smtClean="0"/>
              <a:t> i nadvišenje c se povećavaju.</a:t>
            </a: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309274" y="2952219"/>
            <a:ext cx="6502778" cy="16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 smtClean="0"/>
              <a:t>Nagib radnog predmeta</a:t>
            </a:r>
            <a:r>
              <a:rPr lang="sr-Latn-CS" dirty="0" smtClean="0"/>
              <a:t>:</a:t>
            </a:r>
          </a:p>
          <a:p>
            <a:pPr>
              <a:buFontTx/>
              <a:buChar char="-"/>
            </a:pPr>
            <a:r>
              <a:rPr lang="sr-Latn-CS" dirty="0" smtClean="0"/>
              <a:t>Može se izvoditi u horizontalnoj ravni, na “nagibu” i “padini”.</a:t>
            </a:r>
          </a:p>
          <a:p>
            <a:pPr>
              <a:buFontTx/>
              <a:buChar char="-"/>
            </a:pPr>
            <a:r>
              <a:rPr lang="sr-Latn-CS" dirty="0" smtClean="0"/>
              <a:t>Na “padini” (a) – rastop se sliva ispod luka i smanjuje se dubina uvara h</a:t>
            </a:r>
            <a:r>
              <a:rPr lang="sr-Latn-CS" baseline="-25000" dirty="0" smtClean="0"/>
              <a:t>u</a:t>
            </a:r>
            <a:r>
              <a:rPr lang="sr-Latn-CS" dirty="0" smtClean="0"/>
              <a:t> i nadvišenje c.</a:t>
            </a:r>
          </a:p>
          <a:p>
            <a:pPr>
              <a:buFontTx/>
              <a:buChar char="-"/>
            </a:pPr>
            <a:r>
              <a:rPr lang="sr-Latn-CS" dirty="0" smtClean="0"/>
              <a:t>Na “usponu” (c) – </a:t>
            </a:r>
          </a:p>
          <a:p>
            <a:pPr>
              <a:buNone/>
            </a:pPr>
            <a:r>
              <a:rPr lang="sr-Latn-CS" dirty="0" smtClean="0"/>
              <a:t>	rastop </a:t>
            </a:r>
          </a:p>
          <a:p>
            <a:pPr>
              <a:buNone/>
            </a:pPr>
            <a:r>
              <a:rPr lang="sr-Latn-CS" dirty="0" smtClean="0"/>
              <a:t>	otiče ispod luka i </a:t>
            </a:r>
          </a:p>
          <a:p>
            <a:pPr>
              <a:buNone/>
            </a:pPr>
            <a:r>
              <a:rPr lang="sr-Latn-CS" dirty="0" smtClean="0"/>
              <a:t>	dubina uvara h</a:t>
            </a:r>
            <a:r>
              <a:rPr lang="sr-Latn-CS" baseline="-25000" dirty="0" smtClean="0"/>
              <a:t>u</a:t>
            </a:r>
            <a:r>
              <a:rPr lang="sr-Latn-CS" dirty="0" smtClean="0"/>
              <a:t> i </a:t>
            </a:r>
          </a:p>
          <a:p>
            <a:pPr>
              <a:buNone/>
            </a:pPr>
            <a:r>
              <a:rPr lang="sr-Latn-CS" dirty="0" smtClean="0"/>
              <a:t>	nadvišenje c se </a:t>
            </a:r>
          </a:p>
          <a:p>
            <a:pPr>
              <a:buNone/>
            </a:pPr>
            <a:r>
              <a:rPr lang="sr-Latn-CS" dirty="0" smtClean="0"/>
              <a:t>	povećavaju.</a:t>
            </a:r>
            <a:endParaRPr lang="sr-Latn-C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778869"/>
            <a:ext cx="5181600" cy="407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Ograničenja nagiba: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Nagib na “usponu” i “padini” ne sme biti veći od 6 – 8</a:t>
            </a:r>
            <a:r>
              <a:rPr lang="sr-Latn-CS" baseline="30000" dirty="0" smtClean="0"/>
              <a:t>o</a:t>
            </a:r>
            <a:r>
              <a:rPr lang="sr-Latn-CS" dirty="0" smtClean="0"/>
              <a:t>.</a:t>
            </a:r>
          </a:p>
          <a:p>
            <a:pPr>
              <a:buFontTx/>
              <a:buChar char="-"/>
            </a:pPr>
            <a:r>
              <a:rPr lang="sr-Latn-CS" dirty="0" smtClean="0"/>
              <a:t>Nagib oko uzdužne ose ne sme biti veći od 20</a:t>
            </a:r>
            <a:r>
              <a:rPr lang="sr-Latn-CS" baseline="30000" dirty="0" smtClean="0"/>
              <a:t>o</a:t>
            </a:r>
            <a:r>
              <a:rPr lang="sr-Latn-CS" dirty="0" smtClean="0"/>
              <a:t>.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* U suprotnom se pojavljuju nepravilnosti tipa neuvarenih mesta, zareza ili nepravilnog oblika šava.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5592763"/>
          </a:xfrm>
        </p:spPr>
        <p:txBody>
          <a:bodyPr/>
          <a:lstStyle/>
          <a:p>
            <a:r>
              <a:rPr lang="sr-Latn-CS" u="sng" dirty="0" smtClean="0"/>
              <a:t>Vrste struje i praha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pPr marL="514350" indent="-514350">
              <a:buAutoNum type="arabicParenR"/>
            </a:pPr>
            <a:r>
              <a:rPr lang="sr-Latn-CS" dirty="0" smtClean="0"/>
              <a:t>Vrsta struje:</a:t>
            </a:r>
          </a:p>
          <a:p>
            <a:pPr marL="514350" indent="-514350">
              <a:buNone/>
            </a:pPr>
            <a:r>
              <a:rPr lang="sr-Latn-CS" dirty="0" smtClean="0"/>
              <a:t>Jednosmerna: 	-prava polarnost (- na elektrodi):</a:t>
            </a:r>
          </a:p>
          <a:p>
            <a:pPr marL="514350" indent="-514350">
              <a:buNone/>
            </a:pPr>
            <a:r>
              <a:rPr lang="sr-Latn-CS" dirty="0" smtClean="0"/>
              <a:t>				topljenje elektrode jače, OM 			slabije.</a:t>
            </a:r>
          </a:p>
          <a:p>
            <a:pPr marL="514350" indent="-514350">
              <a:buNone/>
            </a:pPr>
            <a:r>
              <a:rPr lang="sr-Latn-CS" dirty="0" smtClean="0"/>
              <a:t>				-obrnuta polarnost (- na OM):</a:t>
            </a:r>
          </a:p>
          <a:p>
            <a:pPr marL="514350" indent="-514350">
              <a:buNone/>
            </a:pPr>
            <a:r>
              <a:rPr lang="sr-Latn-CS" dirty="0" smtClean="0"/>
              <a:t>				topljenje OM jače, elektrode 			slabije, što je povoljnije.</a:t>
            </a:r>
          </a:p>
          <a:p>
            <a:pPr marL="514350" indent="-514350">
              <a:buNone/>
            </a:pPr>
            <a:endParaRPr lang="sr-Latn-C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124200" y="3886200"/>
            <a:ext cx="33528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2) Vrsta praha: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b="1" dirty="0" smtClean="0"/>
              <a:t>Manje viskozni prahovi u tečnom stanju + manja brzina očvršćavanja</a:t>
            </a:r>
            <a:r>
              <a:rPr lang="sr-Latn-CS" dirty="0" smtClean="0"/>
              <a:t>: lakše izdvajanje gasova i glatka površina i obrnuto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-	</a:t>
            </a:r>
            <a:r>
              <a:rPr lang="sr-Latn-CS" b="1" dirty="0" smtClean="0"/>
              <a:t>Krupniji prahovi </a:t>
            </a:r>
            <a:r>
              <a:rPr lang="sr-Latn-CS" dirty="0" smtClean="0"/>
              <a:t>daju manji pritisak praha, pa je manji pritisak na gasni mehur i samim tim je mehur veći i luk deluje na veću površinu. Tada je dubina uvara h</a:t>
            </a:r>
            <a:r>
              <a:rPr lang="sr-Latn-CS" baseline="-25000" dirty="0" smtClean="0"/>
              <a:t>u</a:t>
            </a:r>
            <a:r>
              <a:rPr lang="sr-Latn-CS" dirty="0" smtClean="0"/>
              <a:t> manja a širina šava c veća.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Veza između površine šava i parametara režima zavarivanja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sr-Latn-CS" dirty="0" smtClean="0"/>
              <a:t>Dimenzije i oblik poprečnog preseka šava su određeni količinom i načinom dovođenja toplote.</a:t>
            </a:r>
          </a:p>
          <a:p>
            <a:r>
              <a:rPr lang="sr-Latn-CS" dirty="0" smtClean="0"/>
              <a:t>Parametri se dobijaju:</a:t>
            </a:r>
          </a:p>
          <a:p>
            <a:pPr>
              <a:buNone/>
            </a:pPr>
            <a:endParaRPr lang="sr-Latn-CS" dirty="0" smtClean="0"/>
          </a:p>
          <a:p>
            <a:pPr marL="736600" indent="0">
              <a:buAutoNum type="arabicPeriod"/>
            </a:pPr>
            <a:r>
              <a:rPr lang="sr-Latn-CS" dirty="0" smtClean="0"/>
              <a:t>  od proizvođača ili</a:t>
            </a:r>
          </a:p>
          <a:p>
            <a:pPr marL="736600" indent="0">
              <a:buNone/>
            </a:pPr>
            <a:r>
              <a:rPr lang="sr-Latn-CS" dirty="0" smtClean="0"/>
              <a:t>2.  računski.</a:t>
            </a:r>
            <a:endParaRPr lang="sr-Latn-C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Računski metod uzima u obzir da je šema prenosa toplote osnovnog materijala kao za polubeskonačno telo.</a:t>
            </a:r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578757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u="sng" dirty="0" smtClean="0"/>
              <a:t>Parametri EPP zavarivanja su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Struja zavarivanja I</a:t>
            </a:r>
            <a:r>
              <a:rPr lang="sr-Latn-CS" baseline="-25000" dirty="0" smtClean="0"/>
              <a:t>z</a:t>
            </a:r>
            <a:r>
              <a:rPr lang="sr-Latn-CS" dirty="0" smtClean="0"/>
              <a:t> – daje dubinu uvara (penetraciju)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Napon luka U</a:t>
            </a:r>
            <a:r>
              <a:rPr lang="sr-Latn-CS" baseline="-25000" dirty="0" smtClean="0"/>
              <a:t>l</a:t>
            </a:r>
            <a:r>
              <a:rPr lang="sr-Latn-CS" dirty="0" smtClean="0"/>
              <a:t> – širina šava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Brzina zavarivanja v</a:t>
            </a:r>
            <a:r>
              <a:rPr lang="sr-Latn-CS" baseline="-25000" dirty="0" smtClean="0"/>
              <a:t>z</a:t>
            </a:r>
            <a:r>
              <a:rPr lang="sr-Latn-CS" dirty="0" smtClean="0"/>
              <a:t> – smanjenje dubine uvara i širine šava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 smtClean="0"/>
              <a:t>Površina uvara, primena i uticaj režima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Polukrug – nema praktičan značaj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Poluelipsa: velika I</a:t>
            </a:r>
            <a:r>
              <a:rPr lang="sr-Latn-CS" baseline="-25000" dirty="0" smtClean="0"/>
              <a:t>z</a:t>
            </a:r>
            <a:r>
              <a:rPr lang="sr-Latn-CS" dirty="0" smtClean="0"/>
              <a:t>, mali U</a:t>
            </a:r>
            <a:r>
              <a:rPr lang="sr-Latn-CS" baseline="-25000" dirty="0" smtClean="0"/>
              <a:t>l</a:t>
            </a:r>
            <a:r>
              <a:rPr lang="sr-Latn-CS" dirty="0" smtClean="0"/>
              <a:t> – zavarivanje sa velikim uvarom (ekonomično)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Poluelipsa: mala I</a:t>
            </a:r>
            <a:r>
              <a:rPr lang="sr-Latn-CS" baseline="-25000" dirty="0" smtClean="0"/>
              <a:t>z</a:t>
            </a:r>
            <a:r>
              <a:rPr lang="sr-Latn-CS" dirty="0" smtClean="0"/>
              <a:t>, velik U</a:t>
            </a:r>
            <a:r>
              <a:rPr lang="sr-Latn-CS" baseline="-25000" dirty="0" smtClean="0"/>
              <a:t>l</a:t>
            </a:r>
            <a:r>
              <a:rPr lang="sr-Latn-CS" dirty="0" smtClean="0"/>
              <a:t> – navarivanje </a:t>
            </a:r>
          </a:p>
          <a:p>
            <a:pPr marL="514350" indent="-514350">
              <a:buNone/>
            </a:pPr>
            <a:r>
              <a:rPr lang="sr-Latn-CS" dirty="0" smtClean="0"/>
              <a:t>	(primer su točkovi vagona, gde težimo da što manje utičemo na osnovni materijal)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057400" y="912962"/>
            <a:ext cx="4953000" cy="28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r>
              <a:rPr lang="sr-Latn-CS" u="sng" dirty="0" smtClean="0"/>
              <a:t>Oblici i primena šavova kod EPP postupka</a:t>
            </a:r>
            <a:r>
              <a:rPr lang="sr-Latn-CS" dirty="0" smtClean="0"/>
              <a:t>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X-šavovi – najčešće,</a:t>
            </a:r>
          </a:p>
          <a:p>
            <a:pPr marL="514350" indent="-514350">
              <a:buNone/>
            </a:pPr>
            <a:r>
              <a:rPr lang="sr-Latn-CS" dirty="0" smtClean="0"/>
              <a:t>	gotovo uvek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2. V-šavovi – mogu, ali </a:t>
            </a:r>
          </a:p>
          <a:p>
            <a:pPr marL="514350" indent="-514350">
              <a:buNone/>
            </a:pPr>
            <a:r>
              <a:rPr lang="sr-Latn-CS" dirty="0" smtClean="0"/>
              <a:t>	ih je vrlo teško izvesti</a:t>
            </a:r>
          </a:p>
          <a:p>
            <a:pPr marL="514350" indent="-514350">
              <a:buNone/>
            </a:pPr>
            <a:r>
              <a:rPr lang="sr-Latn-CS" dirty="0" smtClean="0"/>
              <a:t>	jer je reprodukciona sposobnost mala</a:t>
            </a:r>
          </a:p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3. V-šavovi sa podložnom </a:t>
            </a:r>
          </a:p>
          <a:p>
            <a:pPr marL="514350" indent="-514350">
              <a:buNone/>
            </a:pPr>
            <a:r>
              <a:rPr lang="sr-Latn-CS" dirty="0" smtClean="0"/>
              <a:t>	pločicom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53000" y="762000"/>
            <a:ext cx="2127913" cy="2209800"/>
            <a:chOff x="996287" y="1481328"/>
            <a:chExt cx="3469943" cy="2209800"/>
          </a:xfrm>
        </p:grpSpPr>
        <p:grpSp>
          <p:nvGrpSpPr>
            <p:cNvPr id="4" name="Group 3"/>
            <p:cNvGrpSpPr/>
            <p:nvPr/>
          </p:nvGrpSpPr>
          <p:grpSpPr>
            <a:xfrm>
              <a:off x="2209800" y="1481328"/>
              <a:ext cx="1069848" cy="2209800"/>
              <a:chOff x="2209800" y="1371600"/>
              <a:chExt cx="1069848" cy="2209800"/>
            </a:xfrm>
          </p:grpSpPr>
          <p:grpSp>
            <p:nvGrpSpPr>
              <p:cNvPr id="5" name="Group 5"/>
              <p:cNvGrpSpPr/>
              <p:nvPr/>
            </p:nvGrpSpPr>
            <p:grpSpPr>
              <a:xfrm>
                <a:off x="2209800" y="13716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9" name="Arc 3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10" name="Arc 9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grpSp>
            <p:nvGrpSpPr>
              <p:cNvPr id="6" name="Group 9"/>
              <p:cNvGrpSpPr/>
              <p:nvPr/>
            </p:nvGrpSpPr>
            <p:grpSpPr>
              <a:xfrm rot="10800000">
                <a:off x="2209800" y="24384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7" name="Arc 6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</p:grpSp>
        <p:sp>
          <p:nvSpPr>
            <p:cNvPr id="11" name="Freeform 10"/>
            <p:cNvSpPr/>
            <p:nvPr/>
          </p:nvSpPr>
          <p:spPr>
            <a:xfrm>
              <a:off x="996287" y="2057946"/>
              <a:ext cx="1624083" cy="1064525"/>
            </a:xfrm>
            <a:custGeom>
              <a:avLst/>
              <a:gdLst>
                <a:gd name="connsiteX0" fmla="*/ 1269241 w 1624083"/>
                <a:gd name="connsiteY0" fmla="*/ 0 h 1064525"/>
                <a:gd name="connsiteX1" fmla="*/ 0 w 1624083"/>
                <a:gd name="connsiteY1" fmla="*/ 0 h 1064525"/>
                <a:gd name="connsiteX2" fmla="*/ 0 w 1624083"/>
                <a:gd name="connsiteY2" fmla="*/ 1064525 h 1064525"/>
                <a:gd name="connsiteX3" fmla="*/ 1269241 w 1624083"/>
                <a:gd name="connsiteY3" fmla="*/ 1064525 h 1064525"/>
                <a:gd name="connsiteX4" fmla="*/ 1624083 w 1624083"/>
                <a:gd name="connsiteY4" fmla="*/ 573206 h 1064525"/>
                <a:gd name="connsiteX5" fmla="*/ 1624083 w 1624083"/>
                <a:gd name="connsiteY5" fmla="*/ 491319 h 1064525"/>
                <a:gd name="connsiteX6" fmla="*/ 1269241 w 1624083"/>
                <a:gd name="connsiteY6" fmla="*/ 0 h 10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083" h="1064525">
                  <a:moveTo>
                    <a:pt x="1269241" y="0"/>
                  </a:moveTo>
                  <a:lnTo>
                    <a:pt x="0" y="0"/>
                  </a:lnTo>
                  <a:lnTo>
                    <a:pt x="0" y="1064525"/>
                  </a:lnTo>
                  <a:lnTo>
                    <a:pt x="1269241" y="1064525"/>
                  </a:lnTo>
                  <a:lnTo>
                    <a:pt x="1624083" y="573206"/>
                  </a:lnTo>
                  <a:lnTo>
                    <a:pt x="1624083" y="491319"/>
                  </a:lnTo>
                  <a:lnTo>
                    <a:pt x="1269241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2895600" y="2057400"/>
              <a:ext cx="1570630" cy="1064525"/>
            </a:xfrm>
            <a:custGeom>
              <a:avLst/>
              <a:gdLst>
                <a:gd name="connsiteX0" fmla="*/ 1269241 w 1624083"/>
                <a:gd name="connsiteY0" fmla="*/ 0 h 1064525"/>
                <a:gd name="connsiteX1" fmla="*/ 0 w 1624083"/>
                <a:gd name="connsiteY1" fmla="*/ 0 h 1064525"/>
                <a:gd name="connsiteX2" fmla="*/ 0 w 1624083"/>
                <a:gd name="connsiteY2" fmla="*/ 1064525 h 1064525"/>
                <a:gd name="connsiteX3" fmla="*/ 1269241 w 1624083"/>
                <a:gd name="connsiteY3" fmla="*/ 1064525 h 1064525"/>
                <a:gd name="connsiteX4" fmla="*/ 1624083 w 1624083"/>
                <a:gd name="connsiteY4" fmla="*/ 573206 h 1064525"/>
                <a:gd name="connsiteX5" fmla="*/ 1624083 w 1624083"/>
                <a:gd name="connsiteY5" fmla="*/ 491319 h 1064525"/>
                <a:gd name="connsiteX6" fmla="*/ 1269241 w 1624083"/>
                <a:gd name="connsiteY6" fmla="*/ 0 h 10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083" h="1064525">
                  <a:moveTo>
                    <a:pt x="1269241" y="0"/>
                  </a:moveTo>
                  <a:lnTo>
                    <a:pt x="0" y="0"/>
                  </a:lnTo>
                  <a:lnTo>
                    <a:pt x="0" y="1064525"/>
                  </a:lnTo>
                  <a:lnTo>
                    <a:pt x="1269241" y="1064525"/>
                  </a:lnTo>
                  <a:lnTo>
                    <a:pt x="1624083" y="573206"/>
                  </a:lnTo>
                  <a:lnTo>
                    <a:pt x="1624083" y="491319"/>
                  </a:lnTo>
                  <a:lnTo>
                    <a:pt x="1269241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2514600"/>
            <a:ext cx="1981200" cy="1077553"/>
            <a:chOff x="5105400" y="3124200"/>
            <a:chExt cx="1981200" cy="1077553"/>
          </a:xfrm>
        </p:grpSpPr>
        <p:grpSp>
          <p:nvGrpSpPr>
            <p:cNvPr id="19" name="Group 18"/>
            <p:cNvGrpSpPr/>
            <p:nvPr/>
          </p:nvGrpSpPr>
          <p:grpSpPr>
            <a:xfrm>
              <a:off x="5105400" y="3581400"/>
              <a:ext cx="1981200" cy="620353"/>
              <a:chOff x="5105400" y="3962400"/>
              <a:chExt cx="1981200" cy="62035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105400" y="4038600"/>
                <a:ext cx="1981200" cy="544153"/>
                <a:chOff x="1066800" y="2971800"/>
                <a:chExt cx="2514600" cy="544153"/>
              </a:xfrm>
            </p:grpSpPr>
            <p:sp>
              <p:nvSpPr>
                <p:cNvPr id="15" name="Freeform 14"/>
                <p:cNvSpPr/>
                <p:nvPr/>
              </p:nvSpPr>
              <p:spPr>
                <a:xfrm>
                  <a:off x="1066800" y="2971800"/>
                  <a:ext cx="1295400" cy="544153"/>
                </a:xfrm>
                <a:custGeom>
                  <a:avLst/>
                  <a:gdLst>
                    <a:gd name="connsiteX0" fmla="*/ 0 w 1200501"/>
                    <a:gd name="connsiteY0" fmla="*/ 0 h 544153"/>
                    <a:gd name="connsiteX1" fmla="*/ 0 w 1200501"/>
                    <a:gd name="connsiteY1" fmla="*/ 544153 h 544153"/>
                    <a:gd name="connsiteX2" fmla="*/ 1200501 w 1200501"/>
                    <a:gd name="connsiteY2" fmla="*/ 544153 h 544153"/>
                    <a:gd name="connsiteX3" fmla="*/ 1200501 w 1200501"/>
                    <a:gd name="connsiteY3" fmla="*/ 460005 h 544153"/>
                    <a:gd name="connsiteX4" fmla="*/ 903181 w 1200501"/>
                    <a:gd name="connsiteY4" fmla="*/ 11220 h 544153"/>
                    <a:gd name="connsiteX5" fmla="*/ 0 w 1200501"/>
                    <a:gd name="connsiteY5" fmla="*/ 0 h 544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0501" h="544153">
                      <a:moveTo>
                        <a:pt x="0" y="0"/>
                      </a:moveTo>
                      <a:lnTo>
                        <a:pt x="0" y="544153"/>
                      </a:lnTo>
                      <a:lnTo>
                        <a:pt x="1200501" y="544153"/>
                      </a:lnTo>
                      <a:lnTo>
                        <a:pt x="1200501" y="460005"/>
                      </a:lnTo>
                      <a:lnTo>
                        <a:pt x="903181" y="112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 flipH="1">
                  <a:off x="2419701" y="2971800"/>
                  <a:ext cx="1161699" cy="544153"/>
                </a:xfrm>
                <a:custGeom>
                  <a:avLst/>
                  <a:gdLst>
                    <a:gd name="connsiteX0" fmla="*/ 0 w 1200501"/>
                    <a:gd name="connsiteY0" fmla="*/ 0 h 544153"/>
                    <a:gd name="connsiteX1" fmla="*/ 0 w 1200501"/>
                    <a:gd name="connsiteY1" fmla="*/ 544153 h 544153"/>
                    <a:gd name="connsiteX2" fmla="*/ 1200501 w 1200501"/>
                    <a:gd name="connsiteY2" fmla="*/ 544153 h 544153"/>
                    <a:gd name="connsiteX3" fmla="*/ 1200501 w 1200501"/>
                    <a:gd name="connsiteY3" fmla="*/ 460005 h 544153"/>
                    <a:gd name="connsiteX4" fmla="*/ 903181 w 1200501"/>
                    <a:gd name="connsiteY4" fmla="*/ 11220 h 544153"/>
                    <a:gd name="connsiteX5" fmla="*/ 0 w 1200501"/>
                    <a:gd name="connsiteY5" fmla="*/ 0 h 544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00501" h="544153">
                      <a:moveTo>
                        <a:pt x="0" y="0"/>
                      </a:moveTo>
                      <a:lnTo>
                        <a:pt x="0" y="544153"/>
                      </a:lnTo>
                      <a:lnTo>
                        <a:pt x="1200501" y="544153"/>
                      </a:lnTo>
                      <a:lnTo>
                        <a:pt x="1200501" y="460005"/>
                      </a:lnTo>
                      <a:lnTo>
                        <a:pt x="903181" y="112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sp>
            <p:nvSpPr>
              <p:cNvPr id="17" name="Arc 3"/>
              <p:cNvSpPr/>
              <p:nvPr/>
            </p:nvSpPr>
            <p:spPr>
              <a:xfrm>
                <a:off x="5806440" y="3962400"/>
                <a:ext cx="654206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18" name="Arc 17"/>
            <p:cNvSpPr/>
            <p:nvPr/>
          </p:nvSpPr>
          <p:spPr>
            <a:xfrm rot="10800000">
              <a:off x="5806440" y="3124200"/>
              <a:ext cx="654206" cy="1066800"/>
            </a:xfrm>
            <a:prstGeom prst="arc">
              <a:avLst>
                <a:gd name="adj1" fmla="val 10673868"/>
                <a:gd name="adj2" fmla="val 92057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953000" y="4495800"/>
            <a:ext cx="1981200" cy="1143000"/>
            <a:chOff x="4953000" y="4495800"/>
            <a:chExt cx="1981200" cy="1143000"/>
          </a:xfrm>
        </p:grpSpPr>
        <p:sp>
          <p:nvSpPr>
            <p:cNvPr id="28" name="Rectangle 27"/>
            <p:cNvSpPr/>
            <p:nvPr/>
          </p:nvSpPr>
          <p:spPr>
            <a:xfrm>
              <a:off x="5696712" y="5562600"/>
              <a:ext cx="609600" cy="76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953000" y="4495800"/>
              <a:ext cx="1981200" cy="1143000"/>
              <a:chOff x="5105400" y="3124200"/>
              <a:chExt cx="1981200" cy="1143000"/>
            </a:xfrm>
          </p:grpSpPr>
          <p:grpSp>
            <p:nvGrpSpPr>
              <p:cNvPr id="22" name="Group 18"/>
              <p:cNvGrpSpPr/>
              <p:nvPr/>
            </p:nvGrpSpPr>
            <p:grpSpPr>
              <a:xfrm>
                <a:off x="5105400" y="3581400"/>
                <a:ext cx="1981200" cy="620353"/>
                <a:chOff x="5105400" y="3962400"/>
                <a:chExt cx="1981200" cy="620353"/>
              </a:xfrm>
            </p:grpSpPr>
            <p:grpSp>
              <p:nvGrpSpPr>
                <p:cNvPr id="24" name="Group 13"/>
                <p:cNvGrpSpPr/>
                <p:nvPr/>
              </p:nvGrpSpPr>
              <p:grpSpPr>
                <a:xfrm>
                  <a:off x="5105400" y="4038600"/>
                  <a:ext cx="1981200" cy="544153"/>
                  <a:chOff x="1066800" y="2971800"/>
                  <a:chExt cx="2514600" cy="544153"/>
                </a:xfrm>
              </p:grpSpPr>
              <p:sp>
                <p:nvSpPr>
                  <p:cNvPr id="26" name="Freeform 25"/>
                  <p:cNvSpPr/>
                  <p:nvPr/>
                </p:nvSpPr>
                <p:spPr>
                  <a:xfrm>
                    <a:off x="1066800" y="2971800"/>
                    <a:ext cx="1295400" cy="544153"/>
                  </a:xfrm>
                  <a:custGeom>
                    <a:avLst/>
                    <a:gdLst>
                      <a:gd name="connsiteX0" fmla="*/ 0 w 1200501"/>
                      <a:gd name="connsiteY0" fmla="*/ 0 h 544153"/>
                      <a:gd name="connsiteX1" fmla="*/ 0 w 1200501"/>
                      <a:gd name="connsiteY1" fmla="*/ 544153 h 544153"/>
                      <a:gd name="connsiteX2" fmla="*/ 1200501 w 1200501"/>
                      <a:gd name="connsiteY2" fmla="*/ 544153 h 544153"/>
                      <a:gd name="connsiteX3" fmla="*/ 1200501 w 1200501"/>
                      <a:gd name="connsiteY3" fmla="*/ 460005 h 544153"/>
                      <a:gd name="connsiteX4" fmla="*/ 903181 w 1200501"/>
                      <a:gd name="connsiteY4" fmla="*/ 11220 h 544153"/>
                      <a:gd name="connsiteX5" fmla="*/ 0 w 1200501"/>
                      <a:gd name="connsiteY5" fmla="*/ 0 h 544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00501" h="544153">
                        <a:moveTo>
                          <a:pt x="0" y="0"/>
                        </a:moveTo>
                        <a:lnTo>
                          <a:pt x="0" y="544153"/>
                        </a:lnTo>
                        <a:lnTo>
                          <a:pt x="1200501" y="544153"/>
                        </a:lnTo>
                        <a:lnTo>
                          <a:pt x="1200501" y="460005"/>
                        </a:lnTo>
                        <a:lnTo>
                          <a:pt x="903181" y="11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  <p:sp>
                <p:nvSpPr>
                  <p:cNvPr id="27" name="Freeform 26"/>
                  <p:cNvSpPr/>
                  <p:nvPr/>
                </p:nvSpPr>
                <p:spPr>
                  <a:xfrm flipH="1">
                    <a:off x="2419701" y="2971800"/>
                    <a:ext cx="1161699" cy="544153"/>
                  </a:xfrm>
                  <a:custGeom>
                    <a:avLst/>
                    <a:gdLst>
                      <a:gd name="connsiteX0" fmla="*/ 0 w 1200501"/>
                      <a:gd name="connsiteY0" fmla="*/ 0 h 544153"/>
                      <a:gd name="connsiteX1" fmla="*/ 0 w 1200501"/>
                      <a:gd name="connsiteY1" fmla="*/ 544153 h 544153"/>
                      <a:gd name="connsiteX2" fmla="*/ 1200501 w 1200501"/>
                      <a:gd name="connsiteY2" fmla="*/ 544153 h 544153"/>
                      <a:gd name="connsiteX3" fmla="*/ 1200501 w 1200501"/>
                      <a:gd name="connsiteY3" fmla="*/ 460005 h 544153"/>
                      <a:gd name="connsiteX4" fmla="*/ 903181 w 1200501"/>
                      <a:gd name="connsiteY4" fmla="*/ 11220 h 544153"/>
                      <a:gd name="connsiteX5" fmla="*/ 0 w 1200501"/>
                      <a:gd name="connsiteY5" fmla="*/ 0 h 544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00501" h="544153">
                        <a:moveTo>
                          <a:pt x="0" y="0"/>
                        </a:moveTo>
                        <a:lnTo>
                          <a:pt x="0" y="544153"/>
                        </a:lnTo>
                        <a:lnTo>
                          <a:pt x="1200501" y="544153"/>
                        </a:lnTo>
                        <a:lnTo>
                          <a:pt x="1200501" y="460005"/>
                        </a:lnTo>
                        <a:lnTo>
                          <a:pt x="903181" y="112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</p:grpSp>
            <p:sp>
              <p:nvSpPr>
                <p:cNvPr id="25" name="Arc 3"/>
                <p:cNvSpPr/>
                <p:nvPr/>
              </p:nvSpPr>
              <p:spPr>
                <a:xfrm>
                  <a:off x="5806440" y="3962400"/>
                  <a:ext cx="654206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sp>
            <p:nvSpPr>
              <p:cNvPr id="23" name="Arc 22"/>
              <p:cNvSpPr/>
              <p:nvPr/>
            </p:nvSpPr>
            <p:spPr>
              <a:xfrm rot="10800000">
                <a:off x="5806440" y="3124200"/>
                <a:ext cx="654206" cy="11430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62400" y="6096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Podložna pločica je od čelika (ostaje) ili od Cu ili keramike (ne ostaju)</a:t>
            </a:r>
            <a:endParaRPr lang="sr-Latn-C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410200" y="5715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sr-Latn-CS" dirty="0" smtClean="0"/>
              <a:t>Režimi zavarivanja pod praškom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* Karakteristično za EPP postupak:</a:t>
            </a:r>
          </a:p>
          <a:p>
            <a:pPr>
              <a:buFontTx/>
              <a:buChar char="-"/>
            </a:pPr>
            <a:r>
              <a:rPr lang="sr-Latn-CS" dirty="0" smtClean="0"/>
              <a:t>Zavarivanje sa ulaznom i izlaznom pločicom (tehnološka proba)</a:t>
            </a:r>
          </a:p>
          <a:p>
            <a:pPr>
              <a:buFontTx/>
              <a:buChar char="-"/>
            </a:pPr>
            <a:r>
              <a:rPr lang="sr-Latn-CS" dirty="0" smtClean="0"/>
              <a:t>Vrši se da se vidi da li je preklapanje šavova adekvatno:</a:t>
            </a:r>
            <a:endParaRPr lang="sr-Latn-C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52400" y="3593068"/>
            <a:ext cx="8839200" cy="2579132"/>
            <a:chOff x="304800" y="3124200"/>
            <a:chExt cx="8839200" cy="2579132"/>
          </a:xfrm>
        </p:grpSpPr>
        <p:sp>
          <p:nvSpPr>
            <p:cNvPr id="4" name="Rectangle 3"/>
            <p:cNvSpPr/>
            <p:nvPr/>
          </p:nvSpPr>
          <p:spPr>
            <a:xfrm>
              <a:off x="2133600" y="3810000"/>
              <a:ext cx="4953000" cy="10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76400" y="41148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86600" y="4114800"/>
              <a:ext cx="457200" cy="457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905000" y="4343400"/>
              <a:ext cx="5410200" cy="158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581400" y="4191000"/>
              <a:ext cx="1981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00400" y="34290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Osnovni materijal</a:t>
              </a:r>
              <a:endParaRPr lang="sr-Latn-C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0400" y="4888468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Osnovni materijal</a:t>
              </a:r>
              <a:endParaRPr lang="sr-Latn-C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53340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Ulazna pločica</a:t>
              </a:r>
              <a:endParaRPr lang="sr-Latn-C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53340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Izlazna pločica</a:t>
              </a:r>
              <a:endParaRPr lang="sr-Latn-CS" dirty="0"/>
            </a:p>
          </p:txBody>
        </p:sp>
        <p:cxnSp>
          <p:nvCxnSpPr>
            <p:cNvPr id="16" name="Straight Connector 15"/>
            <p:cNvCxnSpPr>
              <a:stCxn id="13" idx="0"/>
            </p:cNvCxnSpPr>
            <p:nvPr/>
          </p:nvCxnSpPr>
          <p:spPr>
            <a:xfrm rot="5400000" flipH="1" flipV="1">
              <a:off x="1333500" y="4914900"/>
              <a:ext cx="685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7048500" y="4914900"/>
              <a:ext cx="685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7124700" y="3848100"/>
              <a:ext cx="6858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553200" y="3124200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dirty="0" smtClean="0"/>
                <a:t>Izlazni krater</a:t>
              </a:r>
              <a:endParaRPr lang="sr-Latn-CS" dirty="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3429000" cy="6019800"/>
          </a:xfrm>
        </p:spPr>
        <p:txBody>
          <a:bodyPr>
            <a:normAutofit fontScale="92500" lnSpcReduction="10000"/>
          </a:bodyPr>
          <a:lstStyle/>
          <a:p>
            <a:r>
              <a:rPr lang="sr-Latn-CS" u="sng" dirty="0" smtClean="0"/>
              <a:t>Približno određivanje parametara EPP zavarivanja preko nomograma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Optimalna vrednost: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	</a:t>
            </a:r>
            <a:r>
              <a:rPr lang="el-GR" dirty="0" smtClean="0"/>
              <a:t>Ψ</a:t>
            </a:r>
            <a:r>
              <a:rPr lang="sr-Latn-CS" baseline="-25000" dirty="0" smtClean="0"/>
              <a:t>u</a:t>
            </a:r>
            <a:r>
              <a:rPr lang="sr-Latn-CS" dirty="0" smtClean="0"/>
              <a:t> = 1,3-2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0000">
            <a:off x="931084" y="3154651"/>
            <a:ext cx="1762261" cy="98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3581400" y="0"/>
            <a:ext cx="5563891" cy="6774120"/>
            <a:chOff x="3810000" y="0"/>
            <a:chExt cx="5335291" cy="67741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60000">
              <a:off x="3963151" y="43094"/>
              <a:ext cx="5182140" cy="673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3810000" y="0"/>
              <a:ext cx="914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038600" y="1981200"/>
            <a:ext cx="1905000" cy="3048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Rectangle 8"/>
          <p:cNvSpPr/>
          <p:nvPr/>
        </p:nvSpPr>
        <p:spPr>
          <a:xfrm>
            <a:off x="6858000" y="1981200"/>
            <a:ext cx="1905000" cy="3048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Rectangle 9"/>
          <p:cNvSpPr/>
          <p:nvPr/>
        </p:nvSpPr>
        <p:spPr>
          <a:xfrm>
            <a:off x="4114800" y="5257800"/>
            <a:ext cx="1905000" cy="3048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Rectangle 10"/>
          <p:cNvSpPr/>
          <p:nvPr/>
        </p:nvSpPr>
        <p:spPr>
          <a:xfrm>
            <a:off x="6934200" y="5257800"/>
            <a:ext cx="2209800" cy="3048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319616" y="-42762"/>
            <a:ext cx="3865723" cy="38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" y="36576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d</a:t>
            </a:r>
            <a:r>
              <a:rPr lang="sr-Latn-C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Latn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 mm i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</a:t>
            </a:r>
            <a:r>
              <a:rPr lang="sr-Latn-CS" sz="2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sr-Latn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2:</a:t>
            </a:r>
          </a:p>
          <a:p>
            <a:endParaRPr lang="sr-Latn-CS" sz="2800" b="1" dirty="0" smtClean="0"/>
          </a:p>
          <a:p>
            <a:r>
              <a:rPr lang="sr-Latn-CS" sz="2800" b="1" dirty="0" smtClean="0"/>
              <a:t>a) U</a:t>
            </a:r>
            <a:r>
              <a:rPr lang="sr-Latn-CS" sz="2800" b="1" baseline="-25000" dirty="0" smtClean="0"/>
              <a:t>l </a:t>
            </a:r>
            <a:r>
              <a:rPr lang="sr-Latn-CS" sz="2800" b="1" dirty="0" smtClean="0"/>
              <a:t>= 35 V i I</a:t>
            </a:r>
            <a:r>
              <a:rPr lang="sr-Latn-CS" sz="2800" b="1" baseline="-25000" dirty="0" smtClean="0"/>
              <a:t>z</a:t>
            </a:r>
            <a:r>
              <a:rPr lang="sr-Latn-CS" sz="2800" b="1" dirty="0" smtClean="0"/>
              <a:t> = 500 A     ili    b) U</a:t>
            </a:r>
            <a:r>
              <a:rPr lang="sr-Latn-CS" sz="2800" b="1" baseline="-25000" dirty="0" smtClean="0"/>
              <a:t>l </a:t>
            </a:r>
            <a:r>
              <a:rPr lang="sr-Latn-CS" sz="2800" b="1" dirty="0" smtClean="0"/>
              <a:t>= 45 V i I</a:t>
            </a:r>
            <a:r>
              <a:rPr lang="sr-Latn-CS" sz="2800" b="1" baseline="-25000" dirty="0" smtClean="0"/>
              <a:t>z</a:t>
            </a:r>
            <a:r>
              <a:rPr lang="sr-Latn-CS" sz="2800" b="1" dirty="0" smtClean="0"/>
              <a:t> = 550 A</a:t>
            </a:r>
          </a:p>
          <a:p>
            <a:endParaRPr lang="sr-Latn-C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819400" y="2286000"/>
            <a:ext cx="3048000" cy="1524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133600" y="2590800"/>
            <a:ext cx="20574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648200" y="2667000"/>
            <a:ext cx="2057400" cy="1447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143000" y="4495800"/>
            <a:ext cx="7010400" cy="1752600"/>
            <a:chOff x="1143000" y="4495800"/>
            <a:chExt cx="7010400" cy="1752600"/>
          </a:xfrm>
        </p:grpSpPr>
        <p:grpSp>
          <p:nvGrpSpPr>
            <p:cNvPr id="19" name="Group 18"/>
            <p:cNvGrpSpPr/>
            <p:nvPr/>
          </p:nvGrpSpPr>
          <p:grpSpPr>
            <a:xfrm>
              <a:off x="2209800" y="4724400"/>
              <a:ext cx="654206" cy="762000"/>
              <a:chOff x="5654040" y="2514600"/>
              <a:chExt cx="654206" cy="1066800"/>
            </a:xfrm>
          </p:grpSpPr>
          <p:sp>
            <p:nvSpPr>
              <p:cNvPr id="17" name="Arc 3"/>
              <p:cNvSpPr/>
              <p:nvPr/>
            </p:nvSpPr>
            <p:spPr>
              <a:xfrm>
                <a:off x="5654040" y="2971800"/>
                <a:ext cx="654206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8" name="Arc 17"/>
              <p:cNvSpPr/>
              <p:nvPr/>
            </p:nvSpPr>
            <p:spPr>
              <a:xfrm rot="10800000">
                <a:off x="5654040" y="2514600"/>
                <a:ext cx="654206" cy="10668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248400" y="4495800"/>
              <a:ext cx="882806" cy="1066800"/>
              <a:chOff x="5654040" y="2514600"/>
              <a:chExt cx="654206" cy="1066800"/>
            </a:xfrm>
          </p:grpSpPr>
          <p:sp>
            <p:nvSpPr>
              <p:cNvPr id="21" name="Arc 3"/>
              <p:cNvSpPr/>
              <p:nvPr/>
            </p:nvSpPr>
            <p:spPr>
              <a:xfrm>
                <a:off x="5654040" y="2971800"/>
                <a:ext cx="654206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22" name="Arc 21"/>
              <p:cNvSpPr/>
              <p:nvPr/>
            </p:nvSpPr>
            <p:spPr>
              <a:xfrm rot="10800000">
                <a:off x="5654040" y="2514600"/>
                <a:ext cx="654206" cy="10668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143000" y="5525869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Za zavarivanje tanjih </a:t>
              </a:r>
            </a:p>
            <a:p>
              <a:pPr algn="ctr"/>
              <a:r>
                <a:rPr lang="sr-Latn-CS" b="1" dirty="0" smtClean="0"/>
                <a:t>limova</a:t>
              </a:r>
              <a:endParaRPr lang="sr-Latn-CS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4000" y="55626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Za zavarivanje debljih limova</a:t>
              </a:r>
              <a:endParaRPr lang="sr-Latn-CS" b="1" dirty="0"/>
            </a:p>
          </p:txBody>
        </p:sp>
        <p:sp>
          <p:nvSpPr>
            <p:cNvPr id="25" name="Left Arrow 24"/>
            <p:cNvSpPr/>
            <p:nvPr/>
          </p:nvSpPr>
          <p:spPr>
            <a:xfrm>
              <a:off x="3657600" y="5105400"/>
              <a:ext cx="1981200" cy="1143000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C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Povećanjem v</a:t>
              </a:r>
              <a:r>
                <a:rPr lang="sr-Latn-CS" b="1" baseline="-25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  <a:endParaRPr lang="sr-Latn-C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373563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Povećanje brzine može da ima negativan efekat</a:t>
            </a:r>
          </a:p>
          <a:p>
            <a:r>
              <a:rPr lang="sr-Latn-CS" sz="2800" dirty="0" smtClean="0"/>
              <a:t>Problem je prekratko zadržavanje rastopa u tečnom stanju</a:t>
            </a:r>
          </a:p>
          <a:p>
            <a:r>
              <a:rPr lang="sr-Latn-CS" sz="2800" dirty="0" smtClean="0"/>
              <a:t>To dovodi do </a:t>
            </a:r>
            <a:r>
              <a:rPr lang="sr-Latn-CS" sz="2800" u="sng" dirty="0" smtClean="0"/>
              <a:t>nepotpune degazacije</a:t>
            </a:r>
            <a:r>
              <a:rPr lang="sr-Latn-CS" sz="2800" dirty="0" smtClean="0"/>
              <a:t>:</a:t>
            </a:r>
          </a:p>
          <a:p>
            <a:pPr>
              <a:buFontTx/>
              <a:buChar char="-"/>
            </a:pPr>
            <a:r>
              <a:rPr lang="sr-Latn-CS" sz="2800" dirty="0" smtClean="0"/>
              <a:t>Nepotpuna degazacija se vidi prema izgledu troske sa unutrašnje strane (kada se skine sa šava): </a:t>
            </a:r>
            <a:r>
              <a:rPr lang="sr-Latn-CS" sz="2800" u="sng" dirty="0" smtClean="0"/>
              <a:t>sjajna, kao ogledalo</a:t>
            </a:r>
            <a:r>
              <a:rPr lang="sr-Latn-CS" sz="2800" dirty="0" smtClean="0"/>
              <a:t>.</a:t>
            </a:r>
          </a:p>
          <a:p>
            <a:pPr>
              <a:buFontTx/>
              <a:buChar char="-"/>
            </a:pPr>
            <a:r>
              <a:rPr lang="sr-Latn-CS" sz="2800" dirty="0" smtClean="0"/>
              <a:t>Takva troska može biti rezultat </a:t>
            </a:r>
            <a:r>
              <a:rPr lang="sr-Latn-CS" sz="2800" u="sng" dirty="0" smtClean="0"/>
              <a:t>previše gustog praha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6800" y="0"/>
            <a:ext cx="7010400" cy="1752600"/>
            <a:chOff x="1143000" y="4495800"/>
            <a:chExt cx="7010400" cy="1752600"/>
          </a:xfrm>
        </p:grpSpPr>
        <p:grpSp>
          <p:nvGrpSpPr>
            <p:cNvPr id="5" name="Group 18"/>
            <p:cNvGrpSpPr/>
            <p:nvPr/>
          </p:nvGrpSpPr>
          <p:grpSpPr>
            <a:xfrm>
              <a:off x="2209800" y="4724402"/>
              <a:ext cx="654206" cy="762001"/>
              <a:chOff x="5654040" y="2514600"/>
              <a:chExt cx="654206" cy="1066800"/>
            </a:xfrm>
          </p:grpSpPr>
          <p:sp>
            <p:nvSpPr>
              <p:cNvPr id="12" name="Arc 3"/>
              <p:cNvSpPr/>
              <p:nvPr/>
            </p:nvSpPr>
            <p:spPr>
              <a:xfrm>
                <a:off x="5654040" y="2971800"/>
                <a:ext cx="654206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3" name="Arc 12"/>
              <p:cNvSpPr/>
              <p:nvPr/>
            </p:nvSpPr>
            <p:spPr>
              <a:xfrm rot="10800000">
                <a:off x="5654040" y="2514600"/>
                <a:ext cx="654206" cy="10668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6248400" y="4495800"/>
              <a:ext cx="882806" cy="1066800"/>
              <a:chOff x="5654040" y="2514600"/>
              <a:chExt cx="654206" cy="1066800"/>
            </a:xfrm>
          </p:grpSpPr>
          <p:sp>
            <p:nvSpPr>
              <p:cNvPr id="10" name="Arc 3"/>
              <p:cNvSpPr/>
              <p:nvPr/>
            </p:nvSpPr>
            <p:spPr>
              <a:xfrm>
                <a:off x="5654040" y="2971800"/>
                <a:ext cx="654206" cy="228600"/>
              </a:xfrm>
              <a:prstGeom prst="arc">
                <a:avLst>
                  <a:gd name="adj1" fmla="val 10822288"/>
                  <a:gd name="adj2" fmla="val 0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1" name="Arc 10"/>
              <p:cNvSpPr/>
              <p:nvPr/>
            </p:nvSpPr>
            <p:spPr>
              <a:xfrm rot="10800000">
                <a:off x="5654040" y="2514600"/>
                <a:ext cx="654206" cy="1066800"/>
              </a:xfrm>
              <a:prstGeom prst="arc">
                <a:avLst>
                  <a:gd name="adj1" fmla="val 10673868"/>
                  <a:gd name="adj2" fmla="val 92057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43000" y="5525869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Za zavarivanje tanjih </a:t>
              </a:r>
            </a:p>
            <a:p>
              <a:pPr algn="ctr"/>
              <a:r>
                <a:rPr lang="sr-Latn-CS" b="1" dirty="0" smtClean="0"/>
                <a:t>limova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55626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Za zavarivanje debljih limova</a:t>
              </a:r>
              <a:endParaRPr lang="sr-Latn-CS" b="1" dirty="0"/>
            </a:p>
          </p:txBody>
        </p:sp>
        <p:sp>
          <p:nvSpPr>
            <p:cNvPr id="9" name="Left Arrow 8"/>
            <p:cNvSpPr/>
            <p:nvPr/>
          </p:nvSpPr>
          <p:spPr>
            <a:xfrm>
              <a:off x="3657600" y="5105400"/>
              <a:ext cx="1981200" cy="1143000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C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Povećanjem v</a:t>
              </a:r>
              <a:r>
                <a:rPr lang="sr-Latn-CS" b="1" baseline="-25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  <a:endParaRPr lang="sr-Latn-C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Proračun parametara režima zavarivanja prema zadanim dimanzijama šava</a:t>
            </a:r>
            <a:endParaRPr lang="sr-Latn-C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762000" y="2590800"/>
            <a:ext cx="4457700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5410200" y="38862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TextBox 6"/>
          <p:cNvSpPr txBox="1"/>
          <p:nvPr/>
        </p:nvSpPr>
        <p:spPr>
          <a:xfrm>
            <a:off x="6324600" y="38100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Šav bez zazora!!!</a:t>
            </a:r>
          </a:p>
          <a:p>
            <a:endParaRPr lang="sr-Latn-CS" sz="2400" b="1" dirty="0" smtClean="0"/>
          </a:p>
          <a:p>
            <a:r>
              <a:rPr lang="sr-Latn-CS" sz="2400" b="1" dirty="0" smtClean="0"/>
              <a:t>Bez zazora zbog opasnosti od upadanja praha u zazor</a:t>
            </a:r>
            <a:endParaRPr lang="sr-Latn-CS" sz="2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514350" indent="-514350">
              <a:buNone/>
            </a:pPr>
            <a:r>
              <a:rPr lang="sr-Latn-CS" dirty="0" smtClean="0"/>
              <a:t>                                        	</a:t>
            </a:r>
            <a:endParaRPr lang="sr-Latn-C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102057" y="762000"/>
            <a:ext cx="3469943" cy="2209800"/>
            <a:chOff x="996287" y="228600"/>
            <a:chExt cx="3469943" cy="2209800"/>
          </a:xfrm>
        </p:grpSpPr>
        <p:grpSp>
          <p:nvGrpSpPr>
            <p:cNvPr id="2" name="Group 3"/>
            <p:cNvGrpSpPr/>
            <p:nvPr/>
          </p:nvGrpSpPr>
          <p:grpSpPr>
            <a:xfrm>
              <a:off x="2209800" y="228600"/>
              <a:ext cx="1069848" cy="2209800"/>
              <a:chOff x="2209800" y="1371600"/>
              <a:chExt cx="1069848" cy="2209800"/>
            </a:xfrm>
          </p:grpSpPr>
          <p:grpSp>
            <p:nvGrpSpPr>
              <p:cNvPr id="4" name="Group 5"/>
              <p:cNvGrpSpPr/>
              <p:nvPr/>
            </p:nvGrpSpPr>
            <p:grpSpPr>
              <a:xfrm>
                <a:off x="2209800" y="13716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9" name="Arc 3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10" name="Arc 9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grpSp>
            <p:nvGrpSpPr>
              <p:cNvPr id="5" name="Group 9"/>
              <p:cNvGrpSpPr/>
              <p:nvPr/>
            </p:nvGrpSpPr>
            <p:grpSpPr>
              <a:xfrm rot="10800000">
                <a:off x="2209800" y="2438400"/>
                <a:ext cx="1069848" cy="1143000"/>
                <a:chOff x="1524000" y="1676400"/>
                <a:chExt cx="1069848" cy="1143000"/>
              </a:xfrm>
            </p:grpSpPr>
            <p:sp>
              <p:nvSpPr>
                <p:cNvPr id="7" name="Arc 6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</p:grpSp>
        <p:sp>
          <p:nvSpPr>
            <p:cNvPr id="14" name="Freeform 13"/>
            <p:cNvSpPr/>
            <p:nvPr/>
          </p:nvSpPr>
          <p:spPr>
            <a:xfrm>
              <a:off x="996287" y="805218"/>
              <a:ext cx="1624083" cy="1064525"/>
            </a:xfrm>
            <a:custGeom>
              <a:avLst/>
              <a:gdLst>
                <a:gd name="connsiteX0" fmla="*/ 1269241 w 1624083"/>
                <a:gd name="connsiteY0" fmla="*/ 0 h 1064525"/>
                <a:gd name="connsiteX1" fmla="*/ 0 w 1624083"/>
                <a:gd name="connsiteY1" fmla="*/ 0 h 1064525"/>
                <a:gd name="connsiteX2" fmla="*/ 0 w 1624083"/>
                <a:gd name="connsiteY2" fmla="*/ 1064525 h 1064525"/>
                <a:gd name="connsiteX3" fmla="*/ 1269241 w 1624083"/>
                <a:gd name="connsiteY3" fmla="*/ 1064525 h 1064525"/>
                <a:gd name="connsiteX4" fmla="*/ 1624083 w 1624083"/>
                <a:gd name="connsiteY4" fmla="*/ 573206 h 1064525"/>
                <a:gd name="connsiteX5" fmla="*/ 1624083 w 1624083"/>
                <a:gd name="connsiteY5" fmla="*/ 491319 h 1064525"/>
                <a:gd name="connsiteX6" fmla="*/ 1269241 w 1624083"/>
                <a:gd name="connsiteY6" fmla="*/ 0 h 10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083" h="1064525">
                  <a:moveTo>
                    <a:pt x="1269241" y="0"/>
                  </a:moveTo>
                  <a:lnTo>
                    <a:pt x="0" y="0"/>
                  </a:lnTo>
                  <a:lnTo>
                    <a:pt x="0" y="1064525"/>
                  </a:lnTo>
                  <a:lnTo>
                    <a:pt x="1269241" y="1064525"/>
                  </a:lnTo>
                  <a:lnTo>
                    <a:pt x="1624083" y="573206"/>
                  </a:lnTo>
                  <a:lnTo>
                    <a:pt x="1624083" y="491319"/>
                  </a:lnTo>
                  <a:lnTo>
                    <a:pt x="1269241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2895600" y="804672"/>
              <a:ext cx="1570630" cy="1064525"/>
            </a:xfrm>
            <a:custGeom>
              <a:avLst/>
              <a:gdLst>
                <a:gd name="connsiteX0" fmla="*/ 1269241 w 1624083"/>
                <a:gd name="connsiteY0" fmla="*/ 0 h 1064525"/>
                <a:gd name="connsiteX1" fmla="*/ 0 w 1624083"/>
                <a:gd name="connsiteY1" fmla="*/ 0 h 1064525"/>
                <a:gd name="connsiteX2" fmla="*/ 0 w 1624083"/>
                <a:gd name="connsiteY2" fmla="*/ 1064525 h 1064525"/>
                <a:gd name="connsiteX3" fmla="*/ 1269241 w 1624083"/>
                <a:gd name="connsiteY3" fmla="*/ 1064525 h 1064525"/>
                <a:gd name="connsiteX4" fmla="*/ 1624083 w 1624083"/>
                <a:gd name="connsiteY4" fmla="*/ 573206 h 1064525"/>
                <a:gd name="connsiteX5" fmla="*/ 1624083 w 1624083"/>
                <a:gd name="connsiteY5" fmla="*/ 491319 h 1064525"/>
                <a:gd name="connsiteX6" fmla="*/ 1269241 w 1624083"/>
                <a:gd name="connsiteY6" fmla="*/ 0 h 106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4083" h="1064525">
                  <a:moveTo>
                    <a:pt x="1269241" y="0"/>
                  </a:moveTo>
                  <a:lnTo>
                    <a:pt x="0" y="0"/>
                  </a:lnTo>
                  <a:lnTo>
                    <a:pt x="0" y="1064525"/>
                  </a:lnTo>
                  <a:lnTo>
                    <a:pt x="1269241" y="1064525"/>
                  </a:lnTo>
                  <a:lnTo>
                    <a:pt x="1624083" y="573206"/>
                  </a:lnTo>
                  <a:lnTo>
                    <a:pt x="1624083" y="491319"/>
                  </a:lnTo>
                  <a:lnTo>
                    <a:pt x="1269241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38200" y="260967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* Postoji težnja da se oba šava izrade sa istim parametrima, ali to zbog deformacija nije najbolje rešenje – bolje je drugi bude “jači”, da se anulira deformacija prvog (simetrični šav):</a:t>
            </a:r>
            <a:endParaRPr lang="sr-Latn-C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066800" y="3657600"/>
            <a:ext cx="3657600" cy="2209800"/>
            <a:chOff x="762000" y="4724400"/>
            <a:chExt cx="3657600" cy="2209800"/>
          </a:xfrm>
        </p:grpSpPr>
        <p:grpSp>
          <p:nvGrpSpPr>
            <p:cNvPr id="6" name="Group 34"/>
            <p:cNvGrpSpPr/>
            <p:nvPr/>
          </p:nvGrpSpPr>
          <p:grpSpPr>
            <a:xfrm>
              <a:off x="1981200" y="4724400"/>
              <a:ext cx="1222248" cy="2209800"/>
              <a:chOff x="1981200" y="4724400"/>
              <a:chExt cx="1222248" cy="2209800"/>
            </a:xfrm>
          </p:grpSpPr>
          <p:grpSp>
            <p:nvGrpSpPr>
              <p:cNvPr id="11" name="Group 5"/>
              <p:cNvGrpSpPr/>
              <p:nvPr/>
            </p:nvGrpSpPr>
            <p:grpSpPr>
              <a:xfrm>
                <a:off x="2133600" y="4724400"/>
                <a:ext cx="914400" cy="1066800"/>
                <a:chOff x="1524000" y="1676400"/>
                <a:chExt cx="1069848" cy="1143000"/>
              </a:xfrm>
            </p:grpSpPr>
            <p:sp>
              <p:nvSpPr>
                <p:cNvPr id="24" name="Arc 3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25" name="Arc 24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 rot="10800000">
                <a:off x="1981200" y="5638800"/>
                <a:ext cx="1222248" cy="1295400"/>
                <a:chOff x="1524000" y="1676400"/>
                <a:chExt cx="1069848" cy="1143000"/>
              </a:xfrm>
            </p:grpSpPr>
            <p:sp>
              <p:nvSpPr>
                <p:cNvPr id="22" name="Arc 21"/>
                <p:cNvSpPr/>
                <p:nvPr/>
              </p:nvSpPr>
              <p:spPr>
                <a:xfrm>
                  <a:off x="1527048" y="2133600"/>
                  <a:ext cx="1066800" cy="228600"/>
                </a:xfrm>
                <a:prstGeom prst="arc">
                  <a:avLst>
                    <a:gd name="adj1" fmla="val 10822288"/>
                    <a:gd name="adj2" fmla="val 0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 rot="10800000">
                  <a:off x="1524000" y="1676400"/>
                  <a:ext cx="1066800" cy="1143000"/>
                </a:xfrm>
                <a:prstGeom prst="arc">
                  <a:avLst>
                    <a:gd name="adj1" fmla="val 10673868"/>
                    <a:gd name="adj2" fmla="val 92057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762000" y="5257800"/>
              <a:ext cx="1828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90800" y="5257800"/>
              <a:ext cx="18288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2590800" y="5105400"/>
              <a:ext cx="18288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590800" y="6172200"/>
              <a:ext cx="18288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762000" y="5105400"/>
              <a:ext cx="18288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762000" y="6172200"/>
              <a:ext cx="18288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105400" y="16103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/>
              <a:t>I</a:t>
            </a:r>
            <a:r>
              <a:rPr lang="sr-Latn-CS" sz="2800" baseline="-25000" dirty="0" smtClean="0"/>
              <a:t>Z1</a:t>
            </a:r>
            <a:r>
              <a:rPr lang="sr-Latn-CS" sz="2800" dirty="0" smtClean="0"/>
              <a:t>; U</a:t>
            </a:r>
            <a:r>
              <a:rPr lang="sr-Latn-CS" sz="2800" baseline="-25000" dirty="0" smtClean="0"/>
              <a:t>l1</a:t>
            </a:r>
            <a:r>
              <a:rPr lang="sr-Latn-CS" sz="2800" dirty="0" smtClean="0"/>
              <a:t> = I</a:t>
            </a:r>
            <a:r>
              <a:rPr lang="sr-Latn-CS" sz="2800" baseline="-25000" dirty="0" smtClean="0"/>
              <a:t>Z2</a:t>
            </a:r>
            <a:r>
              <a:rPr lang="sr-Latn-CS" sz="2800" dirty="0" smtClean="0"/>
              <a:t>; U</a:t>
            </a:r>
            <a:r>
              <a:rPr lang="sr-Latn-CS" sz="2800" baseline="-25000" dirty="0" smtClean="0"/>
              <a:t>l2</a:t>
            </a:r>
            <a:r>
              <a:rPr lang="sr-Latn-CS" sz="2800" dirty="0" smtClean="0"/>
              <a:t> </a:t>
            </a:r>
            <a:endParaRPr lang="sr-Latn-C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105400" y="45821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dirty="0" smtClean="0"/>
              <a:t>I</a:t>
            </a:r>
            <a:r>
              <a:rPr lang="sr-Latn-CS" sz="2800" baseline="-25000" dirty="0" smtClean="0"/>
              <a:t>Z1</a:t>
            </a:r>
            <a:r>
              <a:rPr lang="sr-Latn-CS" sz="2800" dirty="0" smtClean="0"/>
              <a:t>; U</a:t>
            </a:r>
            <a:r>
              <a:rPr lang="sr-Latn-CS" sz="2800" baseline="-25000" dirty="0" smtClean="0"/>
              <a:t>l1</a:t>
            </a:r>
            <a:r>
              <a:rPr lang="sr-Latn-CS" sz="2800" dirty="0" smtClean="0"/>
              <a:t> </a:t>
            </a:r>
            <a:r>
              <a:rPr lang="en-US" sz="2800" dirty="0" smtClean="0"/>
              <a:t>&lt;</a:t>
            </a:r>
            <a:r>
              <a:rPr lang="sr-Latn-CS" sz="2800" dirty="0" smtClean="0"/>
              <a:t> I</a:t>
            </a:r>
            <a:r>
              <a:rPr lang="sr-Latn-CS" sz="2800" baseline="-25000" dirty="0" smtClean="0"/>
              <a:t>Z2</a:t>
            </a:r>
            <a:r>
              <a:rPr lang="sr-Latn-CS" sz="2800" dirty="0" smtClean="0"/>
              <a:t>; U</a:t>
            </a:r>
            <a:r>
              <a:rPr lang="sr-Latn-CS" sz="2800" baseline="-25000" dirty="0" smtClean="0"/>
              <a:t>l2</a:t>
            </a:r>
            <a:r>
              <a:rPr lang="sr-Latn-CS" sz="2800" dirty="0" smtClean="0"/>
              <a:t> </a:t>
            </a:r>
            <a:endParaRPr lang="sr-Latn-CS" sz="2800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762000" y="4114800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4800600" y="4114801"/>
            <a:ext cx="228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14400" y="550527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*</a:t>
            </a:r>
            <a:r>
              <a:rPr lang="en-US" sz="2400" dirty="0" smtClean="0"/>
              <a:t>*</a:t>
            </a:r>
            <a:r>
              <a:rPr lang="sr-Latn-CS" sz="2400" dirty="0" smtClean="0"/>
              <a:t> </a:t>
            </a:r>
            <a:r>
              <a:rPr lang="en-US" sz="2400" dirty="0" smtClean="0"/>
              <a:t>To se de</a:t>
            </a:r>
            <a:r>
              <a:rPr lang="sr-Latn-CS" sz="2400" dirty="0" smtClean="0"/>
              <a:t>š</a:t>
            </a:r>
            <a:r>
              <a:rPr lang="en-US" sz="2400" dirty="0" err="1" smtClean="0"/>
              <a:t>ava</a:t>
            </a:r>
            <a:r>
              <a:rPr lang="sr-Latn-CS" sz="2400" dirty="0" smtClean="0"/>
              <a:t> iz razloga što 1. šav vrši deformaciju osnovnog materijala, a 2. treba da izvrši deformaciju i osnovnog i dodatnog materijala šava 1.</a:t>
            </a:r>
            <a:endParaRPr lang="sr-Latn-CS" sz="2400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533400" y="762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praksi je popularno koristiti iste režime za oba šava: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Latn-C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Jednaki šavovi se mogu koristiti na cevima: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* Potrebno je zadržati preklop. </a:t>
            </a:r>
            <a:endParaRPr lang="sr-Latn-CS" dirty="0"/>
          </a:p>
        </p:txBody>
      </p:sp>
      <p:grpSp>
        <p:nvGrpSpPr>
          <p:cNvPr id="46" name="Group 45"/>
          <p:cNvGrpSpPr/>
          <p:nvPr/>
        </p:nvGrpSpPr>
        <p:grpSpPr>
          <a:xfrm>
            <a:off x="1447800" y="1447800"/>
            <a:ext cx="6096000" cy="5562600"/>
            <a:chOff x="1752600" y="1295400"/>
            <a:chExt cx="6096000" cy="5562600"/>
          </a:xfrm>
        </p:grpSpPr>
        <p:sp>
          <p:nvSpPr>
            <p:cNvPr id="16" name="Arc 15"/>
            <p:cNvSpPr/>
            <p:nvPr/>
          </p:nvSpPr>
          <p:spPr>
            <a:xfrm>
              <a:off x="2743200" y="1828800"/>
              <a:ext cx="5105400" cy="5029200"/>
            </a:xfrm>
            <a:prstGeom prst="arc">
              <a:avLst>
                <a:gd name="adj1" fmla="val 16200000"/>
                <a:gd name="adj2" fmla="val 2112548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Arc 16"/>
            <p:cNvSpPr/>
            <p:nvPr/>
          </p:nvSpPr>
          <p:spPr>
            <a:xfrm>
              <a:off x="1752600" y="1828800"/>
              <a:ext cx="5105400" cy="5029200"/>
            </a:xfrm>
            <a:prstGeom prst="arc">
              <a:avLst>
                <a:gd name="adj1" fmla="val 11336790"/>
                <a:gd name="adj2" fmla="val 1618179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784587" y="1295400"/>
              <a:ext cx="6039003" cy="3733800"/>
              <a:chOff x="1784587" y="1295400"/>
              <a:chExt cx="6039003" cy="3733800"/>
            </a:xfrm>
          </p:grpSpPr>
          <p:grpSp>
            <p:nvGrpSpPr>
              <p:cNvPr id="5" name="Group 3"/>
              <p:cNvGrpSpPr/>
              <p:nvPr/>
            </p:nvGrpSpPr>
            <p:grpSpPr>
              <a:xfrm>
                <a:off x="4264152" y="1295400"/>
                <a:ext cx="1069848" cy="2209800"/>
                <a:chOff x="2209800" y="1371600"/>
                <a:chExt cx="1069848" cy="22098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2209800" y="1371600"/>
                  <a:ext cx="1069848" cy="1143000"/>
                  <a:chOff x="1524000" y="1676400"/>
                  <a:chExt cx="1069848" cy="1143000"/>
                </a:xfrm>
              </p:grpSpPr>
              <p:sp>
                <p:nvSpPr>
                  <p:cNvPr id="12" name="Arc 3"/>
                  <p:cNvSpPr/>
                  <p:nvPr/>
                </p:nvSpPr>
                <p:spPr>
                  <a:xfrm>
                    <a:off x="1527048" y="2133600"/>
                    <a:ext cx="1066800" cy="228600"/>
                  </a:xfrm>
                  <a:prstGeom prst="arc">
                    <a:avLst>
                      <a:gd name="adj1" fmla="val 10822288"/>
                      <a:gd name="adj2" fmla="val 0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  <p:sp>
                <p:nvSpPr>
                  <p:cNvPr id="13" name="Arc 12"/>
                  <p:cNvSpPr/>
                  <p:nvPr/>
                </p:nvSpPr>
                <p:spPr>
                  <a:xfrm rot="10800000">
                    <a:off x="1524000" y="1676400"/>
                    <a:ext cx="1066800" cy="1143000"/>
                  </a:xfrm>
                  <a:prstGeom prst="arc">
                    <a:avLst>
                      <a:gd name="adj1" fmla="val 10673868"/>
                      <a:gd name="adj2" fmla="val 9205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</p:grpSp>
            <p:grpSp>
              <p:nvGrpSpPr>
                <p:cNvPr id="9" name="Group 9"/>
                <p:cNvGrpSpPr/>
                <p:nvPr/>
              </p:nvGrpSpPr>
              <p:grpSpPr>
                <a:xfrm rot="10800000">
                  <a:off x="2209800" y="2438400"/>
                  <a:ext cx="1069848" cy="1143000"/>
                  <a:chOff x="1524000" y="1676400"/>
                  <a:chExt cx="1069848" cy="1143000"/>
                </a:xfrm>
              </p:grpSpPr>
              <p:sp>
                <p:nvSpPr>
                  <p:cNvPr id="10" name="Arc 6"/>
                  <p:cNvSpPr/>
                  <p:nvPr/>
                </p:nvSpPr>
                <p:spPr>
                  <a:xfrm>
                    <a:off x="1527048" y="2133600"/>
                    <a:ext cx="1066800" cy="228600"/>
                  </a:xfrm>
                  <a:prstGeom prst="arc">
                    <a:avLst>
                      <a:gd name="adj1" fmla="val 10822288"/>
                      <a:gd name="adj2" fmla="val 0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  <p:sp>
                <p:nvSpPr>
                  <p:cNvPr id="11" name="Arc 10"/>
                  <p:cNvSpPr/>
                  <p:nvPr/>
                </p:nvSpPr>
                <p:spPr>
                  <a:xfrm rot="10800000">
                    <a:off x="1524000" y="1676400"/>
                    <a:ext cx="1066800" cy="1143000"/>
                  </a:xfrm>
                  <a:prstGeom prst="arc">
                    <a:avLst>
                      <a:gd name="adj1" fmla="val 10673868"/>
                      <a:gd name="adj2" fmla="val 9205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r-Latn-CS"/>
                  </a:p>
                </p:txBody>
              </p:sp>
            </p:grpSp>
          </p:grpSp>
          <p:sp>
            <p:nvSpPr>
              <p:cNvPr id="18" name="Arc 17"/>
              <p:cNvSpPr/>
              <p:nvPr/>
            </p:nvSpPr>
            <p:spPr>
              <a:xfrm>
                <a:off x="3810000" y="2971800"/>
                <a:ext cx="2819400" cy="2057400"/>
              </a:xfrm>
              <a:prstGeom prst="arc">
                <a:avLst>
                  <a:gd name="adj1" fmla="val 1643928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9" name="Arc 18"/>
              <p:cNvSpPr/>
              <p:nvPr/>
            </p:nvSpPr>
            <p:spPr>
              <a:xfrm>
                <a:off x="2895600" y="2971800"/>
                <a:ext cx="2819400" cy="2057400"/>
              </a:xfrm>
              <a:prstGeom prst="arc">
                <a:avLst>
                  <a:gd name="adj1" fmla="val 10845890"/>
                  <a:gd name="adj2" fmla="val 1621416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cxnSp>
            <p:nvCxnSpPr>
              <p:cNvPr id="21" name="Straight Connector 20"/>
              <p:cNvCxnSpPr>
                <a:stCxn id="17" idx="2"/>
              </p:cNvCxnSpPr>
              <p:nvPr/>
            </p:nvCxnSpPr>
            <p:spPr>
              <a:xfrm>
                <a:off x="4291984" y="1828834"/>
                <a:ext cx="356216" cy="4571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953000" y="2514600"/>
                <a:ext cx="356216" cy="4571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267200" y="2590800"/>
                <a:ext cx="4572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4876800" y="1905000"/>
                <a:ext cx="457200" cy="3048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>
                <a:off x="4533900" y="2400300"/>
                <a:ext cx="228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4837906" y="2399506"/>
                <a:ext cx="228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7" idx="0"/>
                <a:endCxn id="19" idx="0"/>
              </p:cNvCxnSpPr>
              <p:nvPr/>
            </p:nvCxnSpPr>
            <p:spPr>
              <a:xfrm rot="16200000" flipH="1">
                <a:off x="2322656" y="3408502"/>
                <a:ext cx="35111" cy="11112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endCxn id="16" idx="2"/>
              </p:cNvCxnSpPr>
              <p:nvPr/>
            </p:nvCxnSpPr>
            <p:spPr>
              <a:xfrm flipV="1">
                <a:off x="6629401" y="3992264"/>
                <a:ext cx="1194189" cy="11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/>
          </a:bodyPr>
          <a:lstStyle/>
          <a:p>
            <a:r>
              <a:rPr lang="sr-Latn-CS" u="sng" dirty="0" smtClean="0"/>
              <a:t>Uticaj oblik šava, pri istim režimima zavarivanja</a:t>
            </a:r>
            <a:r>
              <a:rPr lang="sr-Latn-CS" dirty="0" smtClean="0"/>
              <a:t>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H-visina šava ostaje ista, varira koeficijent nadvišenja </a:t>
            </a:r>
            <a:r>
              <a:rPr lang="el-GR" dirty="0" smtClean="0"/>
              <a:t>ψ</a:t>
            </a:r>
            <a:r>
              <a:rPr lang="sr-Latn-CS" baseline="-25000" dirty="0" smtClean="0"/>
              <a:t>c</a:t>
            </a:r>
            <a:endParaRPr lang="sr-Latn-CS" dirty="0" smtClean="0"/>
          </a:p>
          <a:p>
            <a:r>
              <a:rPr lang="sr-Latn-CS" dirty="0" smtClean="0"/>
              <a:t>Što je </a:t>
            </a:r>
            <a:r>
              <a:rPr lang="el-GR" dirty="0" smtClean="0"/>
              <a:t>ψ</a:t>
            </a:r>
            <a:r>
              <a:rPr lang="sr-Latn-CS" baseline="-25000" dirty="0" smtClean="0"/>
              <a:t>c</a:t>
            </a:r>
            <a:r>
              <a:rPr lang="sr-Latn-CS" dirty="0" smtClean="0"/>
              <a:t> veći, šav je ravnij i pogodniji za dinamičko opterećenje (optimalni </a:t>
            </a:r>
            <a:r>
              <a:rPr lang="el-GR" dirty="0" smtClean="0"/>
              <a:t>ψ</a:t>
            </a:r>
            <a:r>
              <a:rPr lang="sr-Latn-CS" baseline="-25000" dirty="0" smtClean="0"/>
              <a:t>c</a:t>
            </a:r>
            <a:r>
              <a:rPr lang="sr-Latn-CS" dirty="0" smtClean="0"/>
              <a:t>=7-10)</a:t>
            </a:r>
            <a:endParaRPr lang="sr-Latn-C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1887788" y="1086628"/>
            <a:ext cx="5474694" cy="336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sr-Latn-CS" u="sng" dirty="0" smtClean="0"/>
              <a:t>Ugaoni šavovi</a:t>
            </a:r>
            <a:r>
              <a:rPr lang="sr-Latn-CS" dirty="0" smtClean="0"/>
              <a:t>: </a:t>
            </a:r>
          </a:p>
          <a:p>
            <a:pPr>
              <a:buFontTx/>
              <a:buChar char="-"/>
            </a:pPr>
            <a:r>
              <a:rPr lang="sr-Latn-CS" dirty="0" smtClean="0"/>
              <a:t>proračun parametara isti kao kod sučeonih šavova</a:t>
            </a:r>
          </a:p>
          <a:p>
            <a:pPr>
              <a:buFontTx/>
              <a:buChar char="-"/>
            </a:pPr>
            <a:r>
              <a:rPr lang="sr-Latn-CS" dirty="0" smtClean="0"/>
              <a:t>koeficijent ugaonog šava:</a:t>
            </a:r>
            <a:endParaRPr lang="sr-Latn-C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819400"/>
            <a:ext cx="5257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0" y="6031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Ψ</a:t>
            </a:r>
            <a:r>
              <a:rPr lang="sr-Latn-CS" b="1" dirty="0" smtClean="0"/>
              <a:t>=b/H</a:t>
            </a:r>
            <a:endParaRPr lang="sr-Latn-C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057400" y="2819400"/>
            <a:ext cx="2819400" cy="2362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5029200" y="2971800"/>
            <a:ext cx="2438400" cy="2133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105400" y="2971800"/>
            <a:ext cx="2286000" cy="2133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Uticaj parametara zavarivanja na oblik nadvišenja ugaonih šavova:</a:t>
            </a:r>
            <a:endParaRPr lang="sr-Latn-C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219200" y="1676400"/>
            <a:ext cx="6781800" cy="4876800"/>
            <a:chOff x="457200" y="1600200"/>
            <a:chExt cx="6781800" cy="48768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200400"/>
              <a:ext cx="4247444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6"/>
            <p:cNvGrpSpPr/>
            <p:nvPr/>
          </p:nvGrpSpPr>
          <p:grpSpPr>
            <a:xfrm>
              <a:off x="3352800" y="1600200"/>
              <a:ext cx="2057400" cy="1295400"/>
              <a:chOff x="3352800" y="1600200"/>
              <a:chExt cx="2057400" cy="12954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352800" y="2590800"/>
                <a:ext cx="20574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191000" y="1600200"/>
                <a:ext cx="3048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181600" y="2590800"/>
              <a:ext cx="2057400" cy="1295400"/>
              <a:chOff x="3352800" y="1600200"/>
              <a:chExt cx="2057400" cy="12954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52800" y="2590800"/>
                <a:ext cx="20574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91000" y="1600200"/>
                <a:ext cx="3048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181600" y="4800600"/>
              <a:ext cx="2057400" cy="1295400"/>
              <a:chOff x="3352800" y="1600200"/>
              <a:chExt cx="2057400" cy="1295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352800" y="2590800"/>
                <a:ext cx="2057400" cy="304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191000" y="1600200"/>
                <a:ext cx="3048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9887595">
              <a:off x="2280423" y="3042152"/>
              <a:ext cx="9906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Right Arrow 14"/>
            <p:cNvSpPr/>
            <p:nvPr/>
          </p:nvSpPr>
          <p:spPr>
            <a:xfrm rot="20819058">
              <a:off x="4344550" y="3697021"/>
              <a:ext cx="759302" cy="2619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200400" y="5267861"/>
              <a:ext cx="1968470" cy="29473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7" name="Arc 6"/>
            <p:cNvSpPr/>
            <p:nvPr/>
          </p:nvSpPr>
          <p:spPr>
            <a:xfrm rot="2743851">
              <a:off x="4438201" y="2431396"/>
              <a:ext cx="261715" cy="162318"/>
            </a:xfrm>
            <a:prstGeom prst="arc">
              <a:avLst>
                <a:gd name="adj1" fmla="val 10822288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8" name="Arc 6"/>
            <p:cNvSpPr/>
            <p:nvPr/>
          </p:nvSpPr>
          <p:spPr>
            <a:xfrm rot="13426202">
              <a:off x="6314683" y="5666807"/>
              <a:ext cx="268860" cy="72685"/>
            </a:xfrm>
            <a:prstGeom prst="arc">
              <a:avLst>
                <a:gd name="adj1" fmla="val 11428721"/>
                <a:gd name="adj2" fmla="val 21262287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9" name="Arc 6"/>
            <p:cNvSpPr/>
            <p:nvPr/>
          </p:nvSpPr>
          <p:spPr>
            <a:xfrm rot="13241503">
              <a:off x="4472592" y="2229586"/>
              <a:ext cx="240757" cy="485581"/>
            </a:xfrm>
            <a:prstGeom prst="arc">
              <a:avLst>
                <a:gd name="adj1" fmla="val 10894860"/>
                <a:gd name="adj2" fmla="val 2130449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0" name="Arc 6"/>
            <p:cNvSpPr/>
            <p:nvPr/>
          </p:nvSpPr>
          <p:spPr>
            <a:xfrm rot="13241503">
              <a:off x="6309360" y="3246120"/>
              <a:ext cx="240757" cy="485581"/>
            </a:xfrm>
            <a:prstGeom prst="arc">
              <a:avLst>
                <a:gd name="adj1" fmla="val 10894860"/>
                <a:gd name="adj2" fmla="val 235047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1" name="Arc 6"/>
            <p:cNvSpPr/>
            <p:nvPr/>
          </p:nvSpPr>
          <p:spPr>
            <a:xfrm rot="13409519">
              <a:off x="6335650" y="5429986"/>
              <a:ext cx="240757" cy="485581"/>
            </a:xfrm>
            <a:prstGeom prst="arc">
              <a:avLst>
                <a:gd name="adj1" fmla="val 11742260"/>
                <a:gd name="adj2" fmla="val 2071118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23" name="Straight Connector 22"/>
            <p:cNvCxnSpPr>
              <a:stCxn id="20" idx="2"/>
              <a:endCxn id="20" idx="0"/>
            </p:cNvCxnSpPr>
            <p:nvPr/>
          </p:nvCxnSpPr>
          <p:spPr>
            <a:xfrm rot="16200000" flipH="1">
              <a:off x="6348520" y="3399590"/>
              <a:ext cx="165685" cy="17495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Režimi zavarivanja su od velikog značaja, s obzirom da je to najčešće automatski postupak zavarivanja.</a:t>
            </a:r>
          </a:p>
          <a:p>
            <a:endParaRPr lang="sr-Latn-CS" dirty="0" smtClean="0"/>
          </a:p>
          <a:p>
            <a:r>
              <a:rPr lang="sr-Latn-CS" dirty="0" smtClean="0"/>
              <a:t>Ključno je dobijanje šava željenih dimenzija i oblika poprečnog preseka.</a:t>
            </a:r>
          </a:p>
          <a:p>
            <a:endParaRPr lang="sr-Latn-CS" dirty="0" smtClean="0"/>
          </a:p>
          <a:p>
            <a:r>
              <a:rPr lang="sr-Latn-CS" dirty="0" smtClean="0"/>
              <a:t>Dimenzije i oblik dimenzija poprečnog preseka šava određeni su količinom toplote i načinom dovođenja toplote.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Osnovne dimenzije šava: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u="sng" dirty="0" smtClean="0"/>
              <a:t>Oblik i dimenzije šavova mogu da se opišu preko koeficijenta uvara (</a:t>
            </a:r>
            <a:r>
              <a:rPr lang="el-GR" u="sng" dirty="0" smtClean="0">
                <a:latin typeface="Arial"/>
                <a:cs typeface="Arial"/>
              </a:rPr>
              <a:t>ψ</a:t>
            </a:r>
            <a:r>
              <a:rPr lang="sr-Latn-CS" u="sng" baseline="-25000" dirty="0" smtClean="0">
                <a:latin typeface="Arial"/>
                <a:cs typeface="Arial"/>
              </a:rPr>
              <a:t>u</a:t>
            </a:r>
            <a:r>
              <a:rPr lang="sr-Latn-CS" u="sng" dirty="0" smtClean="0"/>
              <a:t>) i nadvišenja (</a:t>
            </a:r>
            <a:r>
              <a:rPr lang="el-GR" u="sng" dirty="0" smtClean="0">
                <a:latin typeface="Arial"/>
                <a:cs typeface="Arial"/>
              </a:rPr>
              <a:t>ψ</a:t>
            </a:r>
            <a:r>
              <a:rPr lang="sr-Latn-CS" u="sng" baseline="-25000" dirty="0" smtClean="0">
                <a:latin typeface="Arial"/>
                <a:cs typeface="Arial"/>
              </a:rPr>
              <a:t>c</a:t>
            </a:r>
            <a:r>
              <a:rPr lang="sr-Latn-CS" u="sng" dirty="0" smtClean="0"/>
              <a:t>).</a:t>
            </a:r>
            <a:endParaRPr lang="sr-Latn-CS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1628304" y="1427206"/>
            <a:ext cx="640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Pravilan</a:t>
            </a:r>
            <a:r>
              <a:rPr lang="en-US" dirty="0" smtClean="0"/>
              <a:t> </a:t>
            </a:r>
            <a:r>
              <a:rPr lang="en-US" dirty="0" err="1" smtClean="0"/>
              <a:t>izbor</a:t>
            </a:r>
            <a:r>
              <a:rPr lang="en-US" dirty="0" smtClean="0"/>
              <a:t> </a:t>
            </a:r>
            <a:r>
              <a:rPr lang="en-US" u="sng" dirty="0" err="1" smtClean="0"/>
              <a:t>koeficijent</a:t>
            </a:r>
            <a:r>
              <a:rPr lang="sr-Latn-CS" u="sng" dirty="0" smtClean="0"/>
              <a:t>a</a:t>
            </a:r>
            <a:r>
              <a:rPr lang="en-US" u="sng" dirty="0" smtClean="0"/>
              <a:t> </a:t>
            </a:r>
            <a:r>
              <a:rPr lang="en-US" u="sng" dirty="0" err="1" smtClean="0"/>
              <a:t>uvara</a:t>
            </a:r>
            <a:r>
              <a:rPr lang="en-US" u="sng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širine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b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sr-Latn-CS" dirty="0" smtClean="0"/>
              <a:t>dubine uvara h</a:t>
            </a:r>
            <a:r>
              <a:rPr lang="sr-Latn-CS" baseline="-25000" dirty="0" smtClean="0"/>
              <a:t>u</a:t>
            </a:r>
            <a:r>
              <a:rPr lang="en-US" dirty="0" smtClean="0"/>
              <a:t>):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sr-Latn-CS" dirty="0" smtClean="0"/>
          </a:p>
          <a:p>
            <a:pPr>
              <a:buNone/>
            </a:pPr>
            <a:r>
              <a:rPr lang="sr-Latn-CS" dirty="0" smtClean="0"/>
              <a:t>*</a:t>
            </a:r>
            <a:r>
              <a:rPr lang="en-US" dirty="0" err="1" smtClean="0">
                <a:cs typeface="Arial"/>
              </a:rPr>
              <a:t>optimalna</a:t>
            </a:r>
            <a:r>
              <a:rPr lang="en-US" dirty="0" smtClean="0">
                <a:cs typeface="Arial"/>
              </a:rPr>
              <a:t> </a:t>
            </a:r>
            <a:r>
              <a:rPr lang="en-US" dirty="0" err="1" smtClean="0">
                <a:cs typeface="Arial"/>
              </a:rPr>
              <a:t>vrednost</a:t>
            </a:r>
            <a:r>
              <a:rPr lang="en-US" dirty="0" smtClean="0">
                <a:cs typeface="Arial"/>
              </a:rPr>
              <a:t> </a:t>
            </a:r>
            <a:r>
              <a:rPr lang="el-GR" dirty="0" smtClean="0">
                <a:latin typeface="Arial"/>
                <a:cs typeface="Arial"/>
              </a:rPr>
              <a:t>ψ</a:t>
            </a:r>
            <a:r>
              <a:rPr lang="sr-Latn-CS" baseline="-25000" dirty="0" smtClean="0">
                <a:latin typeface="Arial"/>
                <a:cs typeface="Arial"/>
              </a:rPr>
              <a:t>u</a:t>
            </a:r>
            <a:r>
              <a:rPr lang="en-US" dirty="0" smtClean="0">
                <a:cs typeface="Arial"/>
              </a:rPr>
              <a:t>=1,3-2.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4491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dirty="0" smtClean="0"/>
              <a:t>b</a:t>
            </a:r>
            <a:endParaRPr lang="sr-Latn-CS" sz="2400" dirty="0"/>
          </a:p>
        </p:txBody>
      </p:sp>
      <p:grpSp>
        <p:nvGrpSpPr>
          <p:cNvPr id="4" name="Group 15"/>
          <p:cNvGrpSpPr/>
          <p:nvPr/>
        </p:nvGrpSpPr>
        <p:grpSpPr>
          <a:xfrm>
            <a:off x="685800" y="4850027"/>
            <a:ext cx="7772400" cy="1855573"/>
            <a:chOff x="685800" y="4495800"/>
            <a:chExt cx="7772400" cy="185557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t="-4282"/>
            <a:stretch>
              <a:fillRect/>
            </a:stretch>
          </p:blipFill>
          <p:spPr bwMode="auto">
            <a:xfrm>
              <a:off x="685800" y="4495800"/>
              <a:ext cx="7315200" cy="185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5029200" y="4520985"/>
              <a:ext cx="19050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7506494" y="4990306"/>
              <a:ext cx="6858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001000" y="4724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sz="2400" dirty="0" smtClean="0"/>
                <a:t>h</a:t>
              </a:r>
              <a:r>
                <a:rPr lang="sr-Latn-CS" sz="2400" baseline="-25000" dirty="0" smtClean="0"/>
                <a:t>u</a:t>
              </a:r>
              <a:endParaRPr lang="sr-Latn-CS" sz="2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0000">
            <a:off x="3745294" y="2844410"/>
            <a:ext cx="1762261" cy="98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381000" y="1143000"/>
            <a:ext cx="841907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76400" y="685800"/>
            <a:ext cx="1572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Arial"/>
                <a:cs typeface="Arial"/>
              </a:rPr>
              <a:t>ψ</a:t>
            </a:r>
            <a:r>
              <a:rPr lang="sr-Latn-CS" sz="2400" b="1" baseline="-25000" dirty="0" smtClean="0">
                <a:latin typeface="Arial"/>
                <a:cs typeface="Arial"/>
              </a:rPr>
              <a:t>u</a:t>
            </a:r>
            <a:r>
              <a:rPr lang="en-US" sz="2400" b="1" dirty="0" smtClean="0">
                <a:cs typeface="Arial"/>
              </a:rPr>
              <a:t>=0,8-1,2</a:t>
            </a:r>
          </a:p>
          <a:p>
            <a:r>
              <a:rPr lang="el-GR" sz="2400" b="1" dirty="0" smtClean="0">
                <a:latin typeface="Calibri"/>
                <a:cs typeface="Arial"/>
              </a:rPr>
              <a:t>α</a:t>
            </a:r>
            <a:r>
              <a:rPr lang="en-US" sz="2400" b="1" dirty="0" smtClean="0">
                <a:latin typeface="Calibri"/>
                <a:cs typeface="Arial"/>
              </a:rPr>
              <a:t>~</a:t>
            </a:r>
            <a:r>
              <a:rPr lang="en-US" sz="2400" b="1" dirty="0" smtClean="0">
                <a:cs typeface="Arial"/>
              </a:rPr>
              <a:t> 180</a:t>
            </a:r>
            <a:r>
              <a:rPr lang="en-US" sz="2400" b="1" baseline="30000" dirty="0" smtClean="0">
                <a:cs typeface="Arial"/>
              </a:rPr>
              <a:t>o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5791200" y="838200"/>
            <a:ext cx="1337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Arial"/>
                <a:cs typeface="Arial"/>
              </a:rPr>
              <a:t>ψ</a:t>
            </a:r>
            <a:r>
              <a:rPr lang="sr-Latn-CS" sz="2400" b="1" baseline="-25000" dirty="0" smtClean="0">
                <a:latin typeface="Arial"/>
                <a:cs typeface="Arial"/>
              </a:rPr>
              <a:t>u</a:t>
            </a:r>
            <a:r>
              <a:rPr lang="en-US" sz="2400" b="1" dirty="0" smtClean="0">
                <a:cs typeface="Arial"/>
              </a:rPr>
              <a:t>=1,3-5</a:t>
            </a:r>
          </a:p>
          <a:p>
            <a:r>
              <a:rPr lang="el-GR" sz="2400" b="1" dirty="0" smtClean="0">
                <a:cs typeface="Arial"/>
              </a:rPr>
              <a:t>α</a:t>
            </a:r>
            <a:r>
              <a:rPr lang="en-US" sz="2400" b="1" dirty="0" smtClean="0">
                <a:cs typeface="Arial"/>
              </a:rPr>
              <a:t>~ 90</a:t>
            </a:r>
            <a:r>
              <a:rPr lang="en-US" sz="2400" b="1" baseline="30000" dirty="0" smtClean="0">
                <a:cs typeface="Arial"/>
              </a:rPr>
              <a:t>o</a:t>
            </a:r>
            <a:endParaRPr lang="en-US" sz="2400" b="1" dirty="0" smtClean="0"/>
          </a:p>
          <a:p>
            <a:r>
              <a:rPr lang="en-US" sz="2400" b="1" dirty="0" smtClean="0">
                <a:cs typeface="Arial"/>
              </a:rPr>
              <a:t>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752600" y="5410200"/>
            <a:ext cx="17054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atin typeface="Arial"/>
                <a:cs typeface="Arial"/>
              </a:rPr>
              <a:t>Ψ</a:t>
            </a:r>
            <a:r>
              <a:rPr lang="sr-Latn-CS" sz="2400" b="1" baseline="-25000" dirty="0" smtClean="0">
                <a:latin typeface="Arial"/>
                <a:cs typeface="Arial"/>
              </a:rPr>
              <a:t>u</a:t>
            </a:r>
            <a:r>
              <a:rPr lang="en-US" sz="2400" b="1" dirty="0" smtClean="0">
                <a:latin typeface="Arial"/>
                <a:cs typeface="Arial"/>
              </a:rPr>
              <a:t>&gt;</a:t>
            </a:r>
            <a:r>
              <a:rPr lang="en-US" sz="2400" b="1" dirty="0" smtClean="0">
                <a:cs typeface="Arial"/>
              </a:rPr>
              <a:t>5</a:t>
            </a:r>
          </a:p>
          <a:p>
            <a:r>
              <a:rPr lang="el-GR" sz="2400" b="1" dirty="0" smtClean="0">
                <a:cs typeface="Arial"/>
              </a:rPr>
              <a:t>α</a:t>
            </a:r>
            <a:r>
              <a:rPr lang="en-US" sz="2400" b="1" dirty="0" smtClean="0">
                <a:cs typeface="Arial"/>
              </a:rPr>
              <a:t>~ 0</a:t>
            </a:r>
            <a:r>
              <a:rPr lang="en-US" sz="2400" b="1" baseline="30000" dirty="0" smtClean="0">
                <a:cs typeface="Arial"/>
              </a:rPr>
              <a:t>o</a:t>
            </a:r>
            <a:endParaRPr lang="en-US" sz="2400" b="1" dirty="0" smtClean="0">
              <a:cs typeface="Arial"/>
            </a:endParaRPr>
          </a:p>
          <a:p>
            <a:r>
              <a:rPr lang="en-US" sz="2400" b="1" dirty="0" err="1" smtClean="0">
                <a:cs typeface="Arial"/>
              </a:rPr>
              <a:t>Navarivanje</a:t>
            </a:r>
            <a:endParaRPr lang="en-US" sz="2400" b="1" dirty="0" smtClean="0"/>
          </a:p>
          <a:p>
            <a:r>
              <a:rPr lang="en-US" sz="2400" b="1" dirty="0" smtClean="0">
                <a:cs typeface="Arial"/>
              </a:rPr>
              <a:t> </a:t>
            </a:r>
            <a:endParaRPr lang="en-US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724400" y="914400"/>
            <a:ext cx="3886200" cy="2514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sr-Latn-CS" u="sng" dirty="0" smtClean="0"/>
              <a:t>Koeficijent nadvišenja </a:t>
            </a:r>
            <a:r>
              <a:rPr lang="sr-Latn-CS" dirty="0" smtClean="0"/>
              <a:t>(odnos širine b i visine nadvišenja c):</a:t>
            </a:r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Optimalna vrednost koeficijenta nadvišenja je od 7 – 10, pri tome je izgled šava:</a:t>
            </a:r>
          </a:p>
          <a:p>
            <a:pPr>
              <a:buNone/>
            </a:pPr>
            <a:endParaRPr lang="sr-Latn-C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2687033" y="3846392"/>
            <a:ext cx="4190831" cy="23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l-GR" dirty="0" smtClean="0">
                <a:latin typeface="Arial"/>
                <a:cs typeface="Arial"/>
              </a:rPr>
              <a:t>ψ</a:t>
            </a:r>
            <a:r>
              <a:rPr lang="sr-Latn-CS" baseline="-25000" dirty="0" smtClean="0">
                <a:latin typeface="Arial"/>
                <a:cs typeface="Arial"/>
              </a:rPr>
              <a:t>c</a:t>
            </a:r>
            <a:r>
              <a:rPr lang="en-US" dirty="0" smtClean="0"/>
              <a:t>&lt;7</a:t>
            </a:r>
            <a:r>
              <a:rPr lang="sr-Latn-CS" dirty="0" smtClean="0"/>
              <a:t>:</a:t>
            </a:r>
            <a:r>
              <a:rPr lang="en-US" dirty="0" smtClean="0"/>
              <a:t> </a:t>
            </a:r>
            <a:r>
              <a:rPr lang="sr-Latn-CS" dirty="0" smtClean="0"/>
              <a:t>uski šav, veliko nadvišenje – potrebnaje priprema (npr. V-šav) kako bi se tu smestio višak DM.</a:t>
            </a:r>
          </a:p>
          <a:p>
            <a:endParaRPr lang="sr-Latn-CS" dirty="0" smtClean="0"/>
          </a:p>
          <a:p>
            <a:endParaRPr lang="sr-Latn-CS" dirty="0" smtClean="0"/>
          </a:p>
          <a:p>
            <a:endParaRPr lang="sr-Latn-CS" dirty="0" smtClean="0"/>
          </a:p>
          <a:p>
            <a:r>
              <a:rPr lang="el-GR" dirty="0" smtClean="0">
                <a:latin typeface="Arial"/>
                <a:cs typeface="Arial"/>
              </a:rPr>
              <a:t>ψ</a:t>
            </a:r>
            <a:r>
              <a:rPr lang="sr-Latn-CS" baseline="-25000" dirty="0" smtClean="0">
                <a:latin typeface="Arial"/>
                <a:cs typeface="Arial"/>
              </a:rPr>
              <a:t>c </a:t>
            </a:r>
            <a:r>
              <a:rPr lang="en-US" dirty="0" smtClean="0"/>
              <a:t>&gt;</a:t>
            </a:r>
            <a:r>
              <a:rPr lang="sr-Latn-CS" dirty="0" smtClean="0"/>
              <a:t>10: široki šav, malo nadvišenje – ujedno </a:t>
            </a:r>
            <a:r>
              <a:rPr lang="el-GR" dirty="0" smtClean="0">
                <a:latin typeface="Arial"/>
                <a:cs typeface="Arial"/>
              </a:rPr>
              <a:t>ψ</a:t>
            </a:r>
            <a:r>
              <a:rPr lang="sr-Latn-CS" baseline="-25000" dirty="0" smtClean="0">
                <a:latin typeface="Arial"/>
                <a:cs typeface="Arial"/>
              </a:rPr>
              <a:t>u</a:t>
            </a:r>
            <a:r>
              <a:rPr lang="sr-Latn-CS" dirty="0" smtClean="0">
                <a:latin typeface="Arial"/>
                <a:cs typeface="Arial"/>
              </a:rPr>
              <a:t> </a:t>
            </a:r>
            <a:r>
              <a:rPr lang="sr-Latn-CS" dirty="0" smtClean="0"/>
              <a:t>relativno veliko, </a:t>
            </a:r>
            <a:r>
              <a:rPr lang="en-US" dirty="0" smtClean="0"/>
              <a:t>&gt; </a:t>
            </a:r>
            <a:r>
              <a:rPr lang="sr-Latn-CS" dirty="0" smtClean="0"/>
              <a:t>5:</a:t>
            </a:r>
          </a:p>
          <a:p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4285255" y="1558731"/>
            <a:ext cx="3998398" cy="210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">
            <a:off x="4227979" y="4769334"/>
            <a:ext cx="4136237" cy="207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1113</Words>
  <Application>Microsoft Office PowerPoint</Application>
  <PresentationFormat>On-screen Show (4:3)</PresentationFormat>
  <Paragraphs>209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Savremene tehnologije spajanja materijala 2</vt:lpstr>
      <vt:lpstr>Proračun parametara režima zavarivanja</vt:lpstr>
      <vt:lpstr>Režimi zavarivanja pod praškom</vt:lpstr>
      <vt:lpstr>Slide 4</vt:lpstr>
      <vt:lpstr>Slide 5</vt:lpstr>
      <vt:lpstr>Slide 6</vt:lpstr>
      <vt:lpstr>Slide 7</vt:lpstr>
      <vt:lpstr>Slide 8</vt:lpstr>
      <vt:lpstr>Slide 9</vt:lpstr>
      <vt:lpstr>Režimi EPP zavarivanja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Veza između površine šava i parametara režima zavarivanja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Proračun parametara režima zavarivanja prema zadanim dimanzijama šava</vt:lpstr>
      <vt:lpstr>Slide 35</vt:lpstr>
      <vt:lpstr>Slide 36</vt:lpstr>
      <vt:lpstr>Slide 37</vt:lpstr>
      <vt:lpstr>Slide 38</vt:lpstr>
      <vt:lpstr>Slide 39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Savremene tehnologije spajanja materijala 2</dc:title>
  <dc:creator>Korisnik</dc:creator>
  <cp:lastModifiedBy>Korisnik</cp:lastModifiedBy>
  <cp:revision>156</cp:revision>
  <dcterms:created xsi:type="dcterms:W3CDTF">2013-03-01T20:53:04Z</dcterms:created>
  <dcterms:modified xsi:type="dcterms:W3CDTF">2013-04-27T19:35:28Z</dcterms:modified>
</cp:coreProperties>
</file>